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49"/>
  </p:notesMasterIdLst>
  <p:handoutMasterIdLst>
    <p:handoutMasterId r:id="rId50"/>
  </p:handoutMasterIdLst>
  <p:sldIdLst>
    <p:sldId id="257" r:id="rId8"/>
    <p:sldId id="273" r:id="rId9"/>
    <p:sldId id="275" r:id="rId10"/>
    <p:sldId id="338" r:id="rId11"/>
    <p:sldId id="339" r:id="rId12"/>
    <p:sldId id="356" r:id="rId13"/>
    <p:sldId id="280" r:id="rId14"/>
    <p:sldId id="281" r:id="rId15"/>
    <p:sldId id="340" r:id="rId16"/>
    <p:sldId id="282" r:id="rId17"/>
    <p:sldId id="283" r:id="rId18"/>
    <p:sldId id="354" r:id="rId19"/>
    <p:sldId id="286" r:id="rId20"/>
    <p:sldId id="342" r:id="rId21"/>
    <p:sldId id="288" r:id="rId22"/>
    <p:sldId id="289" r:id="rId23"/>
    <p:sldId id="355" r:id="rId24"/>
    <p:sldId id="291" r:id="rId25"/>
    <p:sldId id="324" r:id="rId26"/>
    <p:sldId id="336" r:id="rId27"/>
    <p:sldId id="337" r:id="rId28"/>
    <p:sldId id="292" r:id="rId29"/>
    <p:sldId id="293" r:id="rId30"/>
    <p:sldId id="294" r:id="rId31"/>
    <p:sldId id="296" r:id="rId32"/>
    <p:sldId id="297" r:id="rId33"/>
    <p:sldId id="298" r:id="rId34"/>
    <p:sldId id="299" r:id="rId35"/>
    <p:sldId id="300" r:id="rId36"/>
    <p:sldId id="301" r:id="rId37"/>
    <p:sldId id="302" r:id="rId38"/>
    <p:sldId id="303" r:id="rId39"/>
    <p:sldId id="344" r:id="rId40"/>
    <p:sldId id="306" r:id="rId41"/>
    <p:sldId id="307" r:id="rId42"/>
    <p:sldId id="321" r:id="rId43"/>
    <p:sldId id="348" r:id="rId44"/>
    <p:sldId id="349" r:id="rId45"/>
    <p:sldId id="350" r:id="rId46"/>
    <p:sldId id="267" r:id="rId47"/>
    <p:sldId id="270" r:id="rId48"/>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624" autoAdjust="0"/>
  </p:normalViewPr>
  <p:slideViewPr>
    <p:cSldViewPr snapToGrid="0" snapToObjects="1">
      <p:cViewPr varScale="1">
        <p:scale>
          <a:sx n="79" d="100"/>
          <a:sy n="79" d="100"/>
        </p:scale>
        <p:origin x="54"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494" y="-79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34B-43E9-94BF-140CE22B1777}"/>
                </c:ext>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34B-43E9-94BF-140CE22B1777}"/>
                </c:ext>
              </c:extLst>
            </c:dLbl>
            <c:dLbl>
              <c:idx val="7"/>
              <c:layout>
                <c:manualLayout>
                  <c:x val="0.17874074074074073"/>
                  <c:y val="-8.0833860276852321E-1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34B-43E9-94BF-140CE22B1777}"/>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3A07-FA99-493F-9E1D-0420F59DA448}"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zh-CN" altLang="en-US"/>
        </a:p>
      </dgm:t>
    </dgm:pt>
    <dgm:pt modelId="{01E1E70F-AC24-47FA-84D6-69E64E2A89CC}">
      <dgm:prSet custT="1"/>
      <dgm:spPr/>
      <dgm:t>
        <a:bodyPr/>
        <a:lstStyle/>
        <a:p>
          <a:pPr rtl="0"/>
          <a:r>
            <a:rPr lang="zh-CN" altLang="en-US" sz="3200" b="1" dirty="0">
              <a:solidFill>
                <a:srgbClr val="C7000B"/>
              </a:solidFill>
              <a:latin typeface="+mn-lt"/>
              <a:ea typeface="+mn-ea"/>
              <a:cs typeface="+mn-ea"/>
              <a:sym typeface="+mn-lt"/>
            </a:rPr>
            <a:t>敏捷宣言遵循的</a:t>
          </a:r>
          <a:br>
            <a:rPr lang="en-US" altLang="zh-CN" sz="3200" b="1" dirty="0">
              <a:solidFill>
                <a:srgbClr val="C7000B"/>
              </a:solidFill>
              <a:latin typeface="+mn-lt"/>
              <a:ea typeface="+mn-ea"/>
              <a:cs typeface="+mn-ea"/>
              <a:sym typeface="+mn-lt"/>
            </a:rPr>
          </a:br>
          <a:r>
            <a:rPr lang="zh-CN" altLang="en-US" sz="3200" b="1" dirty="0">
              <a:solidFill>
                <a:srgbClr val="C7000B"/>
              </a:solidFill>
              <a:latin typeface="+mn-lt"/>
              <a:ea typeface="+mn-ea"/>
              <a:cs typeface="+mn-ea"/>
              <a:sym typeface="+mn-lt"/>
            </a:rPr>
            <a:t>原则</a:t>
          </a:r>
          <a:endParaRPr lang="zh-CN" sz="3200" b="1" dirty="0">
            <a:solidFill>
              <a:srgbClr val="C7000B"/>
            </a:solidFill>
            <a:latin typeface="+mn-lt"/>
            <a:ea typeface="+mn-ea"/>
            <a:cs typeface="+mn-ea"/>
            <a:sym typeface="+mn-lt"/>
          </a:endParaRPr>
        </a:p>
      </dgm:t>
    </dgm:pt>
    <dgm:pt modelId="{16212287-98F2-4C66-A5D1-93008E60B5C0}" type="par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BD348F0-FFBD-4F09-81FD-254C321C8069}" type="sib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D89CD0B-BADE-445A-96AA-7E9ED8C05B54}">
      <dgm:prSet custT="1"/>
      <dgm:spPr/>
      <dgm:t>
        <a:bodyPr/>
        <a:lstStyle/>
        <a:p>
          <a:pPr rtl="0"/>
          <a:r>
            <a:rPr lang="en-US" altLang="zh-CN" sz="1200" b="1" dirty="0">
              <a:latin typeface="+mn-lt"/>
              <a:ea typeface="+mn-ea"/>
              <a:cs typeface="+mn-ea"/>
              <a:sym typeface="+mn-lt"/>
            </a:rPr>
            <a:t>1</a:t>
          </a:r>
          <a:r>
            <a:rPr lang="zh-CN" altLang="en-US" sz="1200" b="1" dirty="0">
              <a:latin typeface="+mn-lt"/>
              <a:ea typeface="+mn-ea"/>
              <a:cs typeface="+mn-ea"/>
              <a:sym typeface="+mn-lt"/>
            </a:rPr>
            <a:t>，</a:t>
          </a:r>
          <a:r>
            <a:rPr lang="zh-CN" sz="1200" b="1" dirty="0">
              <a:latin typeface="+mn-lt"/>
              <a:ea typeface="+mn-ea"/>
              <a:cs typeface="+mn-ea"/>
              <a:sym typeface="+mn-lt"/>
            </a:rPr>
            <a:t>我们最重要的目标，是通过持续不断地及早交付有价值的软件使客户满意。</a:t>
          </a:r>
        </a:p>
      </dgm:t>
    </dgm:pt>
    <dgm:pt modelId="{D1C544D7-6209-425E-BD70-3430B4D6C5D1}" type="par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A7344B4-7D52-407A-9A15-5A2A3585BADC}" type="sib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E9C26BA-C94F-44B6-8D0D-295AF409BAF6}">
      <dgm:prSet custT="1"/>
      <dgm:spPr/>
      <dgm:t>
        <a:bodyPr/>
        <a:lstStyle/>
        <a:p>
          <a:pPr rtl="0"/>
          <a:r>
            <a:rPr lang="en-US" altLang="zh-CN" sz="1200" dirty="0">
              <a:latin typeface="+mn-lt"/>
              <a:ea typeface="+mn-ea"/>
              <a:cs typeface="+mn-ea"/>
              <a:sym typeface="+mn-lt"/>
            </a:rPr>
            <a:t>2</a:t>
          </a:r>
          <a:r>
            <a:rPr lang="zh-CN" altLang="en-US" sz="1200" dirty="0">
              <a:latin typeface="+mn-lt"/>
              <a:ea typeface="+mn-ea"/>
              <a:cs typeface="+mn-ea"/>
              <a:sym typeface="+mn-lt"/>
            </a:rPr>
            <a:t>，</a:t>
          </a:r>
          <a:r>
            <a:rPr lang="zh-CN" sz="1200" dirty="0">
              <a:latin typeface="+mn-lt"/>
              <a:ea typeface="+mn-ea"/>
              <a:cs typeface="+mn-ea"/>
              <a:sym typeface="+mn-lt"/>
            </a:rPr>
            <a:t>欣然面对需求变化，即使在开发后期也一样。为了客户的竞争优势，敏捷过程掌控变化。</a:t>
          </a:r>
        </a:p>
      </dgm:t>
    </dgm:pt>
    <dgm:pt modelId="{EB5A87F5-CE7E-45C8-8D7F-794346FBB7CC}" type="par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C394910-94E1-44C8-A612-B8EF5CA050C6}" type="sib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BC32AE8-9DD0-4BD7-A409-EBA290C57E0C}">
      <dgm:prSet custT="1"/>
      <dgm:spPr/>
      <dgm:t>
        <a:bodyPr/>
        <a:lstStyle/>
        <a:p>
          <a:pPr rtl="0"/>
          <a:r>
            <a:rPr lang="en-US" altLang="zh-CN" sz="1200">
              <a:latin typeface="+mn-lt"/>
              <a:ea typeface="+mn-ea"/>
              <a:cs typeface="+mn-ea"/>
              <a:sym typeface="+mn-lt"/>
            </a:rPr>
            <a:t>3</a:t>
          </a:r>
          <a:r>
            <a:rPr lang="zh-CN" altLang="en-US" sz="1200">
              <a:latin typeface="+mn-lt"/>
              <a:ea typeface="+mn-ea"/>
              <a:cs typeface="+mn-ea"/>
              <a:sym typeface="+mn-lt"/>
            </a:rPr>
            <a:t>，</a:t>
          </a:r>
          <a:r>
            <a:rPr lang="zh-CN" sz="1200">
              <a:latin typeface="+mn-lt"/>
              <a:ea typeface="+mn-ea"/>
              <a:cs typeface="+mn-ea"/>
              <a:sym typeface="+mn-lt"/>
            </a:rPr>
            <a:t>经常地交付可工作的软件，相隔几星期或一两个月，倾向于采取较短的周期。</a:t>
          </a:r>
          <a:endParaRPr lang="zh-CN" sz="1200" dirty="0">
            <a:latin typeface="+mn-lt"/>
            <a:ea typeface="+mn-ea"/>
            <a:cs typeface="+mn-ea"/>
            <a:sym typeface="+mn-lt"/>
          </a:endParaRPr>
        </a:p>
      </dgm:t>
    </dgm:pt>
    <dgm:pt modelId="{446C14A2-ED59-44C4-8516-2237EF87AE0C}" type="par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0076BE3-5CA0-4A0F-91F3-DCC07600A058}" type="sib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39A2F4F8-BBD1-4F51-943A-5F6A290C8339}">
      <dgm:prSet custT="1"/>
      <dgm:spPr/>
      <dgm:t>
        <a:bodyPr/>
        <a:lstStyle/>
        <a:p>
          <a:pPr rtl="0"/>
          <a:r>
            <a:rPr lang="en-US" altLang="zh-CN" sz="1200" dirty="0">
              <a:latin typeface="+mn-lt"/>
              <a:ea typeface="+mn-ea"/>
              <a:cs typeface="+mn-ea"/>
              <a:sym typeface="+mn-lt"/>
            </a:rPr>
            <a:t>4</a:t>
          </a:r>
          <a:r>
            <a:rPr lang="zh-CN" altLang="en-US" sz="1200" dirty="0">
              <a:latin typeface="+mn-lt"/>
              <a:ea typeface="+mn-ea"/>
              <a:cs typeface="+mn-ea"/>
              <a:sym typeface="+mn-lt"/>
            </a:rPr>
            <a:t>，</a:t>
          </a:r>
          <a:r>
            <a:rPr lang="zh-CN" sz="1200" dirty="0">
              <a:latin typeface="+mn-lt"/>
              <a:ea typeface="+mn-ea"/>
              <a:cs typeface="+mn-ea"/>
              <a:sym typeface="+mn-lt"/>
            </a:rPr>
            <a:t>业务人员和开发人员必须相互合作，项目中的每一天都不例外。</a:t>
          </a:r>
        </a:p>
      </dgm:t>
    </dgm:pt>
    <dgm:pt modelId="{B1BC2A58-EE98-47D1-90AA-EFC8A754580C}" type="par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D91246B-87D4-4833-8C5F-93ACF69251F5}" type="sib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939E521-E2F5-4965-8FCB-A5B3F115F13D}">
      <dgm:prSet custT="1"/>
      <dgm:spPr/>
      <dgm:t>
        <a:bodyPr/>
        <a:lstStyle/>
        <a:p>
          <a:pPr rtl="0"/>
          <a:r>
            <a:rPr lang="en-US" altLang="zh-CN" sz="1200" dirty="0">
              <a:latin typeface="+mn-lt"/>
              <a:ea typeface="+mn-ea"/>
              <a:cs typeface="+mn-ea"/>
              <a:sym typeface="+mn-lt"/>
            </a:rPr>
            <a:t>5</a:t>
          </a:r>
          <a:r>
            <a:rPr lang="zh-CN" altLang="en-US" sz="1200" dirty="0">
              <a:latin typeface="+mn-lt"/>
              <a:ea typeface="+mn-ea"/>
              <a:cs typeface="+mn-ea"/>
              <a:sym typeface="+mn-lt"/>
            </a:rPr>
            <a:t>，</a:t>
          </a:r>
          <a:r>
            <a:rPr lang="zh-CN" sz="1200" dirty="0">
              <a:latin typeface="+mn-lt"/>
              <a:ea typeface="+mn-ea"/>
              <a:cs typeface="+mn-ea"/>
              <a:sym typeface="+mn-lt"/>
            </a:rPr>
            <a:t>激发个体的斗志，以他们为核心搭建项目。提供所需的环境和支援，辅以信任，从而达成目标。</a:t>
          </a:r>
        </a:p>
      </dgm:t>
    </dgm:pt>
    <dgm:pt modelId="{B9137982-90D7-4DA9-8FEB-3B0C69D0CB13}" type="par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7015A1B-EA29-4FCF-A18B-13E070E0FEC8}" type="sib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D3BDF33-F27C-4DF8-B53D-AE4DAA79F797}">
      <dgm:prSet custT="1"/>
      <dgm:spPr/>
      <dgm:t>
        <a:bodyPr/>
        <a:lstStyle/>
        <a:p>
          <a:pPr rtl="0"/>
          <a:r>
            <a:rPr lang="en-US" altLang="zh-CN" sz="1200">
              <a:latin typeface="+mn-lt"/>
              <a:ea typeface="+mn-ea"/>
              <a:cs typeface="+mn-ea"/>
              <a:sym typeface="+mn-lt"/>
            </a:rPr>
            <a:t>6</a:t>
          </a:r>
          <a:r>
            <a:rPr lang="zh-CN" altLang="en-US" sz="1200">
              <a:latin typeface="+mn-lt"/>
              <a:ea typeface="+mn-ea"/>
              <a:cs typeface="+mn-ea"/>
              <a:sym typeface="+mn-lt"/>
            </a:rPr>
            <a:t>，</a:t>
          </a:r>
          <a:r>
            <a:rPr lang="zh-CN" sz="1200">
              <a:latin typeface="+mn-lt"/>
              <a:ea typeface="+mn-ea"/>
              <a:cs typeface="+mn-ea"/>
              <a:sym typeface="+mn-lt"/>
            </a:rPr>
            <a:t>不论团队内外，传递信息效果最好效率也最高的方式是面对面的交谈。</a:t>
          </a:r>
          <a:endParaRPr lang="zh-CN" sz="1200" dirty="0">
            <a:latin typeface="+mn-lt"/>
            <a:ea typeface="+mn-ea"/>
            <a:cs typeface="+mn-ea"/>
            <a:sym typeface="+mn-lt"/>
          </a:endParaRPr>
        </a:p>
      </dgm:t>
    </dgm:pt>
    <dgm:pt modelId="{5A45AB49-744F-4F66-8D49-EBC2C2FF73A9}" type="par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B60D5FC-3BE5-4392-BF83-D888D0EE26E5}" type="sib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DCD55BC-7CD9-4CDC-A7A4-008CA484B7CB}">
      <dgm:prSet custT="1"/>
      <dgm:spPr/>
      <dgm:t>
        <a:bodyPr/>
        <a:lstStyle/>
        <a:p>
          <a:pPr rtl="0"/>
          <a:r>
            <a:rPr lang="en-US" altLang="zh-CN" sz="1200" dirty="0">
              <a:latin typeface="+mn-lt"/>
              <a:ea typeface="+mn-ea"/>
              <a:cs typeface="+mn-ea"/>
              <a:sym typeface="+mn-lt"/>
            </a:rPr>
            <a:t>7</a:t>
          </a:r>
          <a:r>
            <a:rPr lang="zh-CN" altLang="en-US" sz="1200" dirty="0">
              <a:latin typeface="+mn-lt"/>
              <a:ea typeface="+mn-ea"/>
              <a:cs typeface="+mn-ea"/>
              <a:sym typeface="+mn-lt"/>
            </a:rPr>
            <a:t>，</a:t>
          </a:r>
          <a:r>
            <a:rPr lang="zh-CN" sz="1200" b="1" dirty="0">
              <a:latin typeface="+mn-lt"/>
              <a:ea typeface="+mn-ea"/>
              <a:cs typeface="+mn-ea"/>
              <a:sym typeface="+mn-lt"/>
            </a:rPr>
            <a:t>可工作的软件是进度的首要度量标准。</a:t>
          </a:r>
        </a:p>
      </dgm:t>
    </dgm:pt>
    <dgm:pt modelId="{4ADA9E07-9CA0-4D2D-AB2C-CADA82C1A73F}" type="par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9D1E2BC-A646-4B9C-A575-DAD41A271AD0}" type="sib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0F884D8-552F-439E-9691-548805A15094}">
      <dgm:prSet custT="1"/>
      <dgm:spPr/>
      <dgm:t>
        <a:bodyPr/>
        <a:lstStyle/>
        <a:p>
          <a:pPr rtl="0"/>
          <a:r>
            <a:rPr lang="en-US" altLang="zh-CN" sz="1200" dirty="0">
              <a:latin typeface="+mn-lt"/>
              <a:ea typeface="+mn-ea"/>
              <a:cs typeface="+mn-ea"/>
              <a:sym typeface="+mn-lt"/>
            </a:rPr>
            <a:t>8</a:t>
          </a:r>
          <a:r>
            <a:rPr lang="zh-CN" altLang="en-US" sz="1200" dirty="0">
              <a:latin typeface="+mn-lt"/>
              <a:ea typeface="+mn-ea"/>
              <a:cs typeface="+mn-ea"/>
              <a:sym typeface="+mn-lt"/>
            </a:rPr>
            <a:t>，</a:t>
          </a:r>
          <a:r>
            <a:rPr lang="zh-CN" sz="1200" dirty="0">
              <a:latin typeface="+mn-lt"/>
              <a:ea typeface="+mn-ea"/>
              <a:cs typeface="+mn-ea"/>
              <a:sym typeface="+mn-lt"/>
            </a:rPr>
            <a:t>敏捷过程倡导可持续开发。责任人、开发人员和用户要能够共同维持其步调稳定延续。</a:t>
          </a:r>
        </a:p>
      </dgm:t>
    </dgm:pt>
    <dgm:pt modelId="{2E0F738F-1F29-4110-BCB1-657A93235858}" type="par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C4F7620-1F27-4A2C-926C-B4A029AA076A}" type="sib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E45DD320-927F-42C2-919D-D2254190DC4A}">
      <dgm:prSet custT="1"/>
      <dgm:spPr/>
      <dgm:t>
        <a:bodyPr/>
        <a:lstStyle/>
        <a:p>
          <a:pPr rtl="0"/>
          <a:r>
            <a:rPr lang="en-US" altLang="zh-CN" sz="1200" dirty="0">
              <a:latin typeface="+mn-lt"/>
              <a:ea typeface="+mn-ea"/>
              <a:cs typeface="+mn-ea"/>
              <a:sym typeface="+mn-lt"/>
            </a:rPr>
            <a:t>9</a:t>
          </a:r>
          <a:r>
            <a:rPr lang="zh-CN" altLang="en-US" sz="1200" dirty="0">
              <a:latin typeface="+mn-lt"/>
              <a:ea typeface="+mn-ea"/>
              <a:cs typeface="+mn-ea"/>
              <a:sym typeface="+mn-lt"/>
            </a:rPr>
            <a:t>，</a:t>
          </a:r>
          <a:r>
            <a:rPr lang="zh-CN" sz="1200" dirty="0">
              <a:latin typeface="+mn-lt"/>
              <a:ea typeface="+mn-ea"/>
              <a:cs typeface="+mn-ea"/>
              <a:sym typeface="+mn-lt"/>
            </a:rPr>
            <a:t>坚持不懈地追求技术卓越和良好设计，敏捷能力由此增强。</a:t>
          </a:r>
        </a:p>
      </dgm:t>
    </dgm:pt>
    <dgm:pt modelId="{5D3F150A-9E2D-4DAC-A606-B8A3D4EB151A}" type="par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5146268E-B519-4C11-9DCC-8DAFDB02DB53}" type="sib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8A5BE4C4-C762-4EEC-8DAF-A13D6F35F001}">
      <dgm:prSet custT="1"/>
      <dgm:spPr/>
      <dgm:t>
        <a:bodyPr/>
        <a:lstStyle/>
        <a:p>
          <a:pPr rtl="0"/>
          <a:r>
            <a:rPr lang="en-US" altLang="zh-CN" sz="1200">
              <a:latin typeface="+mn-lt"/>
              <a:ea typeface="+mn-ea"/>
              <a:cs typeface="+mn-ea"/>
              <a:sym typeface="+mn-lt"/>
            </a:rPr>
            <a:t>10</a:t>
          </a:r>
          <a:r>
            <a:rPr lang="zh-CN" altLang="en-US" sz="1200">
              <a:latin typeface="+mn-lt"/>
              <a:ea typeface="+mn-ea"/>
              <a:cs typeface="+mn-ea"/>
              <a:sym typeface="+mn-lt"/>
            </a:rPr>
            <a:t>，</a:t>
          </a:r>
          <a:r>
            <a:rPr lang="zh-CN" sz="1200">
              <a:latin typeface="+mn-lt"/>
              <a:ea typeface="+mn-ea"/>
              <a:cs typeface="+mn-ea"/>
              <a:sym typeface="+mn-lt"/>
            </a:rPr>
            <a:t>以简洁为本，它是极力减少不必要工作量的艺术。</a:t>
          </a:r>
          <a:endParaRPr lang="zh-CN" sz="1200" dirty="0">
            <a:latin typeface="+mn-lt"/>
            <a:ea typeface="+mn-ea"/>
            <a:cs typeface="+mn-ea"/>
            <a:sym typeface="+mn-lt"/>
          </a:endParaRPr>
        </a:p>
      </dgm:t>
    </dgm:pt>
    <dgm:pt modelId="{2C599F79-357F-4FCB-B461-30238B28E8AD}" type="par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0B06726-B003-4CFB-8F11-55B516AD9286}" type="sib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E610581-85AA-422B-9A8F-1A970784F92A}">
      <dgm:prSet custT="1"/>
      <dgm:spPr/>
      <dgm:t>
        <a:bodyPr/>
        <a:lstStyle/>
        <a:p>
          <a:pPr rtl="0"/>
          <a:r>
            <a:rPr lang="en-US" altLang="zh-CN" sz="1200" dirty="0">
              <a:latin typeface="+mn-lt"/>
              <a:ea typeface="+mn-ea"/>
              <a:cs typeface="+mn-ea"/>
              <a:sym typeface="+mn-lt"/>
            </a:rPr>
            <a:t>11</a:t>
          </a:r>
          <a:r>
            <a:rPr lang="zh-CN" altLang="en-US" sz="1200" dirty="0">
              <a:latin typeface="+mn-lt"/>
              <a:ea typeface="+mn-ea"/>
              <a:cs typeface="+mn-ea"/>
              <a:sym typeface="+mn-lt"/>
            </a:rPr>
            <a:t>，</a:t>
          </a:r>
          <a:r>
            <a:rPr lang="zh-CN" sz="1200" dirty="0">
              <a:latin typeface="+mn-lt"/>
              <a:ea typeface="+mn-ea"/>
              <a:cs typeface="+mn-ea"/>
              <a:sym typeface="+mn-lt"/>
            </a:rPr>
            <a:t>最好的架构、需求和设计出自自组织团队。</a:t>
          </a:r>
        </a:p>
      </dgm:t>
    </dgm:pt>
    <dgm:pt modelId="{24BAD35A-4A30-4AB4-B778-AE4D70B62964}" type="par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323D798-5E38-41E5-B1D7-0C52AAE0196C}" type="sib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75FADDF-2F08-48A2-96C9-08E91018F64B}">
      <dgm:prSet custT="1"/>
      <dgm:spPr/>
      <dgm:t>
        <a:bodyPr/>
        <a:lstStyle/>
        <a:p>
          <a:pPr rtl="0"/>
          <a:r>
            <a:rPr lang="en-US" altLang="zh-CN" sz="1200" b="0" dirty="0">
              <a:latin typeface="+mn-lt"/>
              <a:ea typeface="+mn-ea"/>
              <a:cs typeface="+mn-ea"/>
              <a:sym typeface="+mn-lt"/>
            </a:rPr>
            <a:t>12</a:t>
          </a:r>
          <a:r>
            <a:rPr lang="zh-CN" altLang="en-US" sz="1200" b="0" dirty="0">
              <a:latin typeface="+mn-lt"/>
              <a:ea typeface="+mn-ea"/>
              <a:cs typeface="+mn-ea"/>
              <a:sym typeface="+mn-lt"/>
            </a:rPr>
            <a:t>，</a:t>
          </a:r>
          <a:r>
            <a:rPr lang="zh-CN" sz="1200" b="0" dirty="0">
              <a:latin typeface="+mn-lt"/>
              <a:ea typeface="+mn-ea"/>
              <a:cs typeface="+mn-ea"/>
              <a:sym typeface="+mn-lt"/>
            </a:rPr>
            <a:t>团队定期地反思如何能提高成效，并依此调整自身的举止表现。</a:t>
          </a:r>
        </a:p>
      </dgm:t>
    </dgm:pt>
    <dgm:pt modelId="{2CFCD966-0D44-4A26-B428-8B1AA52F1123}" type="par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6BE2A80-DF97-466E-8699-65B6795CD9B0}" type="sib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97D1A413-C027-42F2-AD23-074BD6EB242B}" type="pres">
      <dgm:prSet presAssocID="{B5CA3A07-FA99-493F-9E1D-0420F59DA448}" presName="vert0" presStyleCnt="0">
        <dgm:presLayoutVars>
          <dgm:dir/>
          <dgm:animOne val="branch"/>
          <dgm:animLvl val="lvl"/>
        </dgm:presLayoutVars>
      </dgm:prSet>
      <dgm:spPr/>
    </dgm:pt>
    <dgm:pt modelId="{8035437A-F09B-4A69-AB5B-AC620A4D9500}" type="pres">
      <dgm:prSet presAssocID="{01E1E70F-AC24-47FA-84D6-69E64E2A89CC}" presName="thickLine" presStyleLbl="alignNode1" presStyleIdx="0" presStyleCnt="1" custLinFactNeighborX="481"/>
      <dgm:spPr/>
    </dgm:pt>
    <dgm:pt modelId="{C4065D39-BD04-480E-BDCF-9508BA65D710}" type="pres">
      <dgm:prSet presAssocID="{01E1E70F-AC24-47FA-84D6-69E64E2A89CC}" presName="horz1" presStyleCnt="0"/>
      <dgm:spPr/>
    </dgm:pt>
    <dgm:pt modelId="{1602776C-7F8B-4A67-8A19-1409C66D1AEC}" type="pres">
      <dgm:prSet presAssocID="{01E1E70F-AC24-47FA-84D6-69E64E2A89CC}" presName="tx1" presStyleLbl="revTx" presStyleIdx="0" presStyleCnt="13" custScaleX="52904" custLinFactNeighborX="2626"/>
      <dgm:spPr/>
    </dgm:pt>
    <dgm:pt modelId="{D660748D-5212-4D82-9D36-088023EFDCFE}" type="pres">
      <dgm:prSet presAssocID="{01E1E70F-AC24-47FA-84D6-69E64E2A89CC}" presName="vert1" presStyleCnt="0"/>
      <dgm:spPr/>
    </dgm:pt>
    <dgm:pt modelId="{55A64852-844C-4304-89CC-B2AED3795A18}" type="pres">
      <dgm:prSet presAssocID="{7D89CD0B-BADE-445A-96AA-7E9ED8C05B54}" presName="vertSpace2a" presStyleCnt="0"/>
      <dgm:spPr/>
    </dgm:pt>
    <dgm:pt modelId="{2368F55B-243B-4B26-B74D-5D54815BDB15}" type="pres">
      <dgm:prSet presAssocID="{7D89CD0B-BADE-445A-96AA-7E9ED8C05B54}" presName="horz2" presStyleCnt="0"/>
      <dgm:spPr/>
    </dgm:pt>
    <dgm:pt modelId="{E22E772D-FD26-413D-9897-5347DC0C992B}" type="pres">
      <dgm:prSet presAssocID="{7D89CD0B-BADE-445A-96AA-7E9ED8C05B54}" presName="horzSpace2" presStyleCnt="0"/>
      <dgm:spPr/>
    </dgm:pt>
    <dgm:pt modelId="{59FC5839-162E-4926-8BF5-8F6022893993}" type="pres">
      <dgm:prSet presAssocID="{7D89CD0B-BADE-445A-96AA-7E9ED8C05B54}" presName="tx2" presStyleLbl="revTx" presStyleIdx="1" presStyleCnt="13"/>
      <dgm:spPr/>
    </dgm:pt>
    <dgm:pt modelId="{0699B40B-E079-44C4-B80B-3365602250F3}" type="pres">
      <dgm:prSet presAssocID="{7D89CD0B-BADE-445A-96AA-7E9ED8C05B54}" presName="vert2" presStyleCnt="0"/>
      <dgm:spPr/>
    </dgm:pt>
    <dgm:pt modelId="{AED4369A-DA70-4DE6-8D65-AC4B12EC762F}" type="pres">
      <dgm:prSet presAssocID="{7D89CD0B-BADE-445A-96AA-7E9ED8C05B54}" presName="thinLine2b" presStyleLbl="callout" presStyleIdx="0" presStyleCnt="12"/>
      <dgm:spPr/>
    </dgm:pt>
    <dgm:pt modelId="{CCD26751-135B-478F-91B0-6A05719509DD}" type="pres">
      <dgm:prSet presAssocID="{7D89CD0B-BADE-445A-96AA-7E9ED8C05B54}" presName="vertSpace2b" presStyleCnt="0"/>
      <dgm:spPr/>
    </dgm:pt>
    <dgm:pt modelId="{783E9D38-E2E7-4732-9179-511B68CC7755}" type="pres">
      <dgm:prSet presAssocID="{DE9C26BA-C94F-44B6-8D0D-295AF409BAF6}" presName="horz2" presStyleCnt="0"/>
      <dgm:spPr/>
    </dgm:pt>
    <dgm:pt modelId="{0C2786D5-BAF4-4BEC-9125-E9748BB4A3E6}" type="pres">
      <dgm:prSet presAssocID="{DE9C26BA-C94F-44B6-8D0D-295AF409BAF6}" presName="horzSpace2" presStyleCnt="0"/>
      <dgm:spPr/>
    </dgm:pt>
    <dgm:pt modelId="{8B53DFCE-FAE6-4FEB-9CD1-98667C6CBBF4}" type="pres">
      <dgm:prSet presAssocID="{DE9C26BA-C94F-44B6-8D0D-295AF409BAF6}" presName="tx2" presStyleLbl="revTx" presStyleIdx="2" presStyleCnt="13"/>
      <dgm:spPr/>
    </dgm:pt>
    <dgm:pt modelId="{40A0BF6A-4988-47F3-A753-AA809B83D77F}" type="pres">
      <dgm:prSet presAssocID="{DE9C26BA-C94F-44B6-8D0D-295AF409BAF6}" presName="vert2" presStyleCnt="0"/>
      <dgm:spPr/>
    </dgm:pt>
    <dgm:pt modelId="{22B86E44-E513-4FF6-9CB8-BDD08157BE66}" type="pres">
      <dgm:prSet presAssocID="{DE9C26BA-C94F-44B6-8D0D-295AF409BAF6}" presName="thinLine2b" presStyleLbl="callout" presStyleIdx="1" presStyleCnt="12"/>
      <dgm:spPr/>
    </dgm:pt>
    <dgm:pt modelId="{4BBFD6E2-0FF7-422E-BA7F-F095A4239781}" type="pres">
      <dgm:prSet presAssocID="{DE9C26BA-C94F-44B6-8D0D-295AF409BAF6}" presName="vertSpace2b" presStyleCnt="0"/>
      <dgm:spPr/>
    </dgm:pt>
    <dgm:pt modelId="{9299C4BE-BA41-42CF-9633-DD30848A8B40}" type="pres">
      <dgm:prSet presAssocID="{7BC32AE8-9DD0-4BD7-A409-EBA290C57E0C}" presName="horz2" presStyleCnt="0"/>
      <dgm:spPr/>
    </dgm:pt>
    <dgm:pt modelId="{3BA49EAC-5029-4298-AD1F-C660998C1D95}" type="pres">
      <dgm:prSet presAssocID="{7BC32AE8-9DD0-4BD7-A409-EBA290C57E0C}" presName="horzSpace2" presStyleCnt="0"/>
      <dgm:spPr/>
    </dgm:pt>
    <dgm:pt modelId="{17DADC83-2434-47A6-8F0D-80870D73D9B9}" type="pres">
      <dgm:prSet presAssocID="{7BC32AE8-9DD0-4BD7-A409-EBA290C57E0C}" presName="tx2" presStyleLbl="revTx" presStyleIdx="3" presStyleCnt="13"/>
      <dgm:spPr/>
    </dgm:pt>
    <dgm:pt modelId="{13A9E1AF-3FD1-4D23-A46D-1472CA7286E8}" type="pres">
      <dgm:prSet presAssocID="{7BC32AE8-9DD0-4BD7-A409-EBA290C57E0C}" presName="vert2" presStyleCnt="0"/>
      <dgm:spPr/>
    </dgm:pt>
    <dgm:pt modelId="{3C4FE030-75FD-4C46-B8B8-AC19C3343545}" type="pres">
      <dgm:prSet presAssocID="{7BC32AE8-9DD0-4BD7-A409-EBA290C57E0C}" presName="thinLine2b" presStyleLbl="callout" presStyleIdx="2" presStyleCnt="12"/>
      <dgm:spPr/>
    </dgm:pt>
    <dgm:pt modelId="{63BBD3EF-C49B-426F-B60A-9C76104AA88A}" type="pres">
      <dgm:prSet presAssocID="{7BC32AE8-9DD0-4BD7-A409-EBA290C57E0C}" presName="vertSpace2b" presStyleCnt="0"/>
      <dgm:spPr/>
    </dgm:pt>
    <dgm:pt modelId="{86BC11CD-D318-4070-8AFC-484829488AA0}" type="pres">
      <dgm:prSet presAssocID="{39A2F4F8-BBD1-4F51-943A-5F6A290C8339}" presName="horz2" presStyleCnt="0"/>
      <dgm:spPr/>
    </dgm:pt>
    <dgm:pt modelId="{A7AE289A-104A-4023-8585-645D960B43BF}" type="pres">
      <dgm:prSet presAssocID="{39A2F4F8-BBD1-4F51-943A-5F6A290C8339}" presName="horzSpace2" presStyleCnt="0"/>
      <dgm:spPr/>
    </dgm:pt>
    <dgm:pt modelId="{9DED5430-89DD-4C07-92A5-478CD8E42E2A}" type="pres">
      <dgm:prSet presAssocID="{39A2F4F8-BBD1-4F51-943A-5F6A290C8339}" presName="tx2" presStyleLbl="revTx" presStyleIdx="4" presStyleCnt="13"/>
      <dgm:spPr/>
    </dgm:pt>
    <dgm:pt modelId="{0AD2DAA3-6A72-4012-B3F1-A4468F4B813D}" type="pres">
      <dgm:prSet presAssocID="{39A2F4F8-BBD1-4F51-943A-5F6A290C8339}" presName="vert2" presStyleCnt="0"/>
      <dgm:spPr/>
    </dgm:pt>
    <dgm:pt modelId="{6AD45925-9CB5-4F10-8977-C315798C86AF}" type="pres">
      <dgm:prSet presAssocID="{39A2F4F8-BBD1-4F51-943A-5F6A290C8339}" presName="thinLine2b" presStyleLbl="callout" presStyleIdx="3" presStyleCnt="12"/>
      <dgm:spPr/>
    </dgm:pt>
    <dgm:pt modelId="{641B83AA-DB6A-4808-BE9B-90D15362E406}" type="pres">
      <dgm:prSet presAssocID="{39A2F4F8-BBD1-4F51-943A-5F6A290C8339}" presName="vertSpace2b" presStyleCnt="0"/>
      <dgm:spPr/>
    </dgm:pt>
    <dgm:pt modelId="{A73B7B97-CEB6-4A32-9F0A-194F27CD042D}" type="pres">
      <dgm:prSet presAssocID="{B939E521-E2F5-4965-8FCB-A5B3F115F13D}" presName="horz2" presStyleCnt="0"/>
      <dgm:spPr/>
    </dgm:pt>
    <dgm:pt modelId="{D1D5700F-6228-43C2-9044-12F72E6DCA5B}" type="pres">
      <dgm:prSet presAssocID="{B939E521-E2F5-4965-8FCB-A5B3F115F13D}" presName="horzSpace2" presStyleCnt="0"/>
      <dgm:spPr/>
    </dgm:pt>
    <dgm:pt modelId="{E95763A4-AB23-4B12-85E4-92ABDA035366}" type="pres">
      <dgm:prSet presAssocID="{B939E521-E2F5-4965-8FCB-A5B3F115F13D}" presName="tx2" presStyleLbl="revTx" presStyleIdx="5" presStyleCnt="13" custScaleX="109883"/>
      <dgm:spPr/>
    </dgm:pt>
    <dgm:pt modelId="{FFBCBD2C-5426-4C9F-ADEF-0AEDBA8D7275}" type="pres">
      <dgm:prSet presAssocID="{B939E521-E2F5-4965-8FCB-A5B3F115F13D}" presName="vert2" presStyleCnt="0"/>
      <dgm:spPr/>
    </dgm:pt>
    <dgm:pt modelId="{D46A3D99-5356-4DF1-BE7A-BC69E88E7C16}" type="pres">
      <dgm:prSet presAssocID="{B939E521-E2F5-4965-8FCB-A5B3F115F13D}" presName="thinLine2b" presStyleLbl="callout" presStyleIdx="4" presStyleCnt="12"/>
      <dgm:spPr/>
    </dgm:pt>
    <dgm:pt modelId="{13E629F1-FC39-49A6-8921-F98E80E99A3C}" type="pres">
      <dgm:prSet presAssocID="{B939E521-E2F5-4965-8FCB-A5B3F115F13D}" presName="vertSpace2b" presStyleCnt="0"/>
      <dgm:spPr/>
    </dgm:pt>
    <dgm:pt modelId="{CEF629F2-5711-4E8C-9C41-50F36CB1B213}" type="pres">
      <dgm:prSet presAssocID="{FD3BDF33-F27C-4DF8-B53D-AE4DAA79F797}" presName="horz2" presStyleCnt="0"/>
      <dgm:spPr/>
    </dgm:pt>
    <dgm:pt modelId="{F734EDD6-673A-4DA8-8CED-C18614372C7C}" type="pres">
      <dgm:prSet presAssocID="{FD3BDF33-F27C-4DF8-B53D-AE4DAA79F797}" presName="horzSpace2" presStyleCnt="0"/>
      <dgm:spPr/>
    </dgm:pt>
    <dgm:pt modelId="{9AC869BD-62FB-4DAC-91CA-4DE31B0D5DFC}" type="pres">
      <dgm:prSet presAssocID="{FD3BDF33-F27C-4DF8-B53D-AE4DAA79F797}" presName="tx2" presStyleLbl="revTx" presStyleIdx="6" presStyleCnt="13"/>
      <dgm:spPr/>
    </dgm:pt>
    <dgm:pt modelId="{FD48BABE-4E4C-4C57-A78A-6136CB91A02C}" type="pres">
      <dgm:prSet presAssocID="{FD3BDF33-F27C-4DF8-B53D-AE4DAA79F797}" presName="vert2" presStyleCnt="0"/>
      <dgm:spPr/>
    </dgm:pt>
    <dgm:pt modelId="{FE33329B-B277-4879-B692-6BC3ACA74E5D}" type="pres">
      <dgm:prSet presAssocID="{FD3BDF33-F27C-4DF8-B53D-AE4DAA79F797}" presName="thinLine2b" presStyleLbl="callout" presStyleIdx="5" presStyleCnt="12"/>
      <dgm:spPr/>
    </dgm:pt>
    <dgm:pt modelId="{EC4EE10F-B155-43DB-8918-1A1A93BC56F6}" type="pres">
      <dgm:prSet presAssocID="{FD3BDF33-F27C-4DF8-B53D-AE4DAA79F797}" presName="vertSpace2b" presStyleCnt="0"/>
      <dgm:spPr/>
    </dgm:pt>
    <dgm:pt modelId="{CFC661BE-25DD-4A59-A9E3-FCDC0DF31E99}" type="pres">
      <dgm:prSet presAssocID="{ADCD55BC-7CD9-4CDC-A7A4-008CA484B7CB}" presName="horz2" presStyleCnt="0"/>
      <dgm:spPr/>
    </dgm:pt>
    <dgm:pt modelId="{9E8DF132-B004-46C8-8211-699291559117}" type="pres">
      <dgm:prSet presAssocID="{ADCD55BC-7CD9-4CDC-A7A4-008CA484B7CB}" presName="horzSpace2" presStyleCnt="0"/>
      <dgm:spPr/>
    </dgm:pt>
    <dgm:pt modelId="{5EFD2F10-A839-4F62-BDE2-290867373B99}" type="pres">
      <dgm:prSet presAssocID="{ADCD55BC-7CD9-4CDC-A7A4-008CA484B7CB}" presName="tx2" presStyleLbl="revTx" presStyleIdx="7" presStyleCnt="13"/>
      <dgm:spPr/>
    </dgm:pt>
    <dgm:pt modelId="{8725452C-3DC7-48CC-8827-E554DF9E0BD1}" type="pres">
      <dgm:prSet presAssocID="{ADCD55BC-7CD9-4CDC-A7A4-008CA484B7CB}" presName="vert2" presStyleCnt="0"/>
      <dgm:spPr/>
    </dgm:pt>
    <dgm:pt modelId="{D647A18A-BE8D-4934-AC86-1F4B36A625ED}" type="pres">
      <dgm:prSet presAssocID="{ADCD55BC-7CD9-4CDC-A7A4-008CA484B7CB}" presName="thinLine2b" presStyleLbl="callout" presStyleIdx="6" presStyleCnt="12"/>
      <dgm:spPr/>
    </dgm:pt>
    <dgm:pt modelId="{626F67ED-B3EF-4D97-A844-F7098B372981}" type="pres">
      <dgm:prSet presAssocID="{ADCD55BC-7CD9-4CDC-A7A4-008CA484B7CB}" presName="vertSpace2b" presStyleCnt="0"/>
      <dgm:spPr/>
    </dgm:pt>
    <dgm:pt modelId="{648B33AA-F16C-413F-A911-AC51EE945A46}" type="pres">
      <dgm:prSet presAssocID="{B0F884D8-552F-439E-9691-548805A15094}" presName="horz2" presStyleCnt="0"/>
      <dgm:spPr/>
    </dgm:pt>
    <dgm:pt modelId="{978E7D58-9CF6-4C94-A2EF-A424FF56ED3C}" type="pres">
      <dgm:prSet presAssocID="{B0F884D8-552F-439E-9691-548805A15094}" presName="horzSpace2" presStyleCnt="0"/>
      <dgm:spPr/>
    </dgm:pt>
    <dgm:pt modelId="{17DDF6CD-188C-4B40-9D56-AE9802ADADB3}" type="pres">
      <dgm:prSet presAssocID="{B0F884D8-552F-439E-9691-548805A15094}" presName="tx2" presStyleLbl="revTx" presStyleIdx="8" presStyleCnt="13"/>
      <dgm:spPr/>
    </dgm:pt>
    <dgm:pt modelId="{FE03DB66-D8B3-43C0-AE22-6F5C5EBA11AB}" type="pres">
      <dgm:prSet presAssocID="{B0F884D8-552F-439E-9691-548805A15094}" presName="vert2" presStyleCnt="0"/>
      <dgm:spPr/>
    </dgm:pt>
    <dgm:pt modelId="{873A1BBE-BCFE-43F9-A1AD-7DD56AD1F830}" type="pres">
      <dgm:prSet presAssocID="{B0F884D8-552F-439E-9691-548805A15094}" presName="thinLine2b" presStyleLbl="callout" presStyleIdx="7" presStyleCnt="12"/>
      <dgm:spPr/>
    </dgm:pt>
    <dgm:pt modelId="{893637F3-5A43-4115-BCD5-CE5BF4AB5070}" type="pres">
      <dgm:prSet presAssocID="{B0F884D8-552F-439E-9691-548805A15094}" presName="vertSpace2b" presStyleCnt="0"/>
      <dgm:spPr/>
    </dgm:pt>
    <dgm:pt modelId="{AA826693-CB72-483D-9D82-5ED8FEC49CDE}" type="pres">
      <dgm:prSet presAssocID="{E45DD320-927F-42C2-919D-D2254190DC4A}" presName="horz2" presStyleCnt="0"/>
      <dgm:spPr/>
    </dgm:pt>
    <dgm:pt modelId="{E86109FD-D1EC-4ECB-BF5F-A13625CE4B22}" type="pres">
      <dgm:prSet presAssocID="{E45DD320-927F-42C2-919D-D2254190DC4A}" presName="horzSpace2" presStyleCnt="0"/>
      <dgm:spPr/>
    </dgm:pt>
    <dgm:pt modelId="{A52B1DC6-3C05-4C0D-93DE-64937404B32E}" type="pres">
      <dgm:prSet presAssocID="{E45DD320-927F-42C2-919D-D2254190DC4A}" presName="tx2" presStyleLbl="revTx" presStyleIdx="9" presStyleCnt="13"/>
      <dgm:spPr/>
    </dgm:pt>
    <dgm:pt modelId="{811C5C37-24B4-4C27-A11B-F239ED8B9E2B}" type="pres">
      <dgm:prSet presAssocID="{E45DD320-927F-42C2-919D-D2254190DC4A}" presName="vert2" presStyleCnt="0"/>
      <dgm:spPr/>
    </dgm:pt>
    <dgm:pt modelId="{AF6CBDC4-CF6F-4577-B459-55074309F5E1}" type="pres">
      <dgm:prSet presAssocID="{E45DD320-927F-42C2-919D-D2254190DC4A}" presName="thinLine2b" presStyleLbl="callout" presStyleIdx="8" presStyleCnt="12"/>
      <dgm:spPr/>
    </dgm:pt>
    <dgm:pt modelId="{1B64D35B-B751-4C97-B8E5-AE3D6969F169}" type="pres">
      <dgm:prSet presAssocID="{E45DD320-927F-42C2-919D-D2254190DC4A}" presName="vertSpace2b" presStyleCnt="0"/>
      <dgm:spPr/>
    </dgm:pt>
    <dgm:pt modelId="{E62A2C08-F819-4F3C-98E9-7275483EE96D}" type="pres">
      <dgm:prSet presAssocID="{8A5BE4C4-C762-4EEC-8DAF-A13D6F35F001}" presName="horz2" presStyleCnt="0"/>
      <dgm:spPr/>
    </dgm:pt>
    <dgm:pt modelId="{5BA71081-79ED-47D2-BAD1-0222B68BDBB7}" type="pres">
      <dgm:prSet presAssocID="{8A5BE4C4-C762-4EEC-8DAF-A13D6F35F001}" presName="horzSpace2" presStyleCnt="0"/>
      <dgm:spPr/>
    </dgm:pt>
    <dgm:pt modelId="{50D66435-1784-45A9-9ABC-DF4685A7658A}" type="pres">
      <dgm:prSet presAssocID="{8A5BE4C4-C762-4EEC-8DAF-A13D6F35F001}" presName="tx2" presStyleLbl="revTx" presStyleIdx="10" presStyleCnt="13"/>
      <dgm:spPr/>
    </dgm:pt>
    <dgm:pt modelId="{A938B650-2F7B-48D1-9CE3-280BCD3E0756}" type="pres">
      <dgm:prSet presAssocID="{8A5BE4C4-C762-4EEC-8DAF-A13D6F35F001}" presName="vert2" presStyleCnt="0"/>
      <dgm:spPr/>
    </dgm:pt>
    <dgm:pt modelId="{F74D70D3-9034-4939-BA14-0E134958820F}" type="pres">
      <dgm:prSet presAssocID="{8A5BE4C4-C762-4EEC-8DAF-A13D6F35F001}" presName="thinLine2b" presStyleLbl="callout" presStyleIdx="9" presStyleCnt="12"/>
      <dgm:spPr/>
    </dgm:pt>
    <dgm:pt modelId="{0EBA561A-ACC3-482C-825E-6BE32A91CE88}" type="pres">
      <dgm:prSet presAssocID="{8A5BE4C4-C762-4EEC-8DAF-A13D6F35F001}" presName="vertSpace2b" presStyleCnt="0"/>
      <dgm:spPr/>
    </dgm:pt>
    <dgm:pt modelId="{352F51CF-45F3-4110-8807-4D2634AA674A}" type="pres">
      <dgm:prSet presAssocID="{7E610581-85AA-422B-9A8F-1A970784F92A}" presName="horz2" presStyleCnt="0"/>
      <dgm:spPr/>
    </dgm:pt>
    <dgm:pt modelId="{37B960AB-9966-4051-87F3-21C9C223D323}" type="pres">
      <dgm:prSet presAssocID="{7E610581-85AA-422B-9A8F-1A970784F92A}" presName="horzSpace2" presStyleCnt="0"/>
      <dgm:spPr/>
    </dgm:pt>
    <dgm:pt modelId="{8800F3D7-D7EF-4F60-8E6B-A43FD0AD7FD1}" type="pres">
      <dgm:prSet presAssocID="{7E610581-85AA-422B-9A8F-1A970784F92A}" presName="tx2" presStyleLbl="revTx" presStyleIdx="11" presStyleCnt="13"/>
      <dgm:spPr/>
    </dgm:pt>
    <dgm:pt modelId="{AF69D861-48D5-408D-B41A-60C9AECD9C23}" type="pres">
      <dgm:prSet presAssocID="{7E610581-85AA-422B-9A8F-1A970784F92A}" presName="vert2" presStyleCnt="0"/>
      <dgm:spPr/>
    </dgm:pt>
    <dgm:pt modelId="{4E3DF6F3-6E03-4A1F-A10D-E0BF081E82B4}" type="pres">
      <dgm:prSet presAssocID="{7E610581-85AA-422B-9A8F-1A970784F92A}" presName="thinLine2b" presStyleLbl="callout" presStyleIdx="10" presStyleCnt="12"/>
      <dgm:spPr/>
    </dgm:pt>
    <dgm:pt modelId="{B18F6636-969D-4067-9F61-FEFC7D97C324}" type="pres">
      <dgm:prSet presAssocID="{7E610581-85AA-422B-9A8F-1A970784F92A}" presName="vertSpace2b" presStyleCnt="0"/>
      <dgm:spPr/>
    </dgm:pt>
    <dgm:pt modelId="{2908AECA-E42B-4B2B-8C96-A9168B722B65}" type="pres">
      <dgm:prSet presAssocID="{B75FADDF-2F08-48A2-96C9-08E91018F64B}" presName="horz2" presStyleCnt="0"/>
      <dgm:spPr/>
    </dgm:pt>
    <dgm:pt modelId="{14B1EAB2-E1B5-4414-A3C1-7B4C7FD4D64C}" type="pres">
      <dgm:prSet presAssocID="{B75FADDF-2F08-48A2-96C9-08E91018F64B}" presName="horzSpace2" presStyleCnt="0"/>
      <dgm:spPr/>
    </dgm:pt>
    <dgm:pt modelId="{5059392C-314E-4C1F-90D2-C63F6A249BC2}" type="pres">
      <dgm:prSet presAssocID="{B75FADDF-2F08-48A2-96C9-08E91018F64B}" presName="tx2" presStyleLbl="revTx" presStyleIdx="12" presStyleCnt="13"/>
      <dgm:spPr/>
    </dgm:pt>
    <dgm:pt modelId="{EACC2F65-77A7-459A-9FC2-8A006E1AE744}" type="pres">
      <dgm:prSet presAssocID="{B75FADDF-2F08-48A2-96C9-08E91018F64B}" presName="vert2" presStyleCnt="0"/>
      <dgm:spPr/>
    </dgm:pt>
    <dgm:pt modelId="{9FF3146D-D9F9-4B65-A82D-DF338A94F273}" type="pres">
      <dgm:prSet presAssocID="{B75FADDF-2F08-48A2-96C9-08E91018F64B}" presName="thinLine2b" presStyleLbl="callout" presStyleIdx="11" presStyleCnt="12"/>
      <dgm:spPr/>
    </dgm:pt>
    <dgm:pt modelId="{08C8F033-A98F-46B3-829D-94ED1B2E7184}" type="pres">
      <dgm:prSet presAssocID="{B75FADDF-2F08-48A2-96C9-08E91018F64B}" presName="vertSpace2b" presStyleCnt="0"/>
      <dgm:spPr/>
    </dgm:pt>
  </dgm:ptLst>
  <dgm:cxnLst>
    <dgm:cxn modelId="{828E7400-EEB0-407A-B886-718BB70A8806}" srcId="{01E1E70F-AC24-47FA-84D6-69E64E2A89CC}" destId="{FD3BDF33-F27C-4DF8-B53D-AE4DAA79F797}" srcOrd="5" destOrd="0" parTransId="{5A45AB49-744F-4F66-8D49-EBC2C2FF73A9}" sibTransId="{FB60D5FC-3BE5-4392-BF83-D888D0EE26E5}"/>
    <dgm:cxn modelId="{4A05680C-5FDA-405A-B3B7-E1AEA84984C3}" srcId="{01E1E70F-AC24-47FA-84D6-69E64E2A89CC}" destId="{7BC32AE8-9DD0-4BD7-A409-EBA290C57E0C}" srcOrd="2" destOrd="0" parTransId="{446C14A2-ED59-44C4-8516-2237EF87AE0C}" sibTransId="{70076BE3-5CA0-4A0F-91F3-DCC07600A058}"/>
    <dgm:cxn modelId="{1DD2642A-EC03-4FFC-B86F-94754BC8D640}" srcId="{01E1E70F-AC24-47FA-84D6-69E64E2A89CC}" destId="{ADCD55BC-7CD9-4CDC-A7A4-008CA484B7CB}" srcOrd="6" destOrd="0" parTransId="{4ADA9E07-9CA0-4D2D-AB2C-CADA82C1A73F}" sibTransId="{C9D1E2BC-A646-4B9C-A575-DAD41A271AD0}"/>
    <dgm:cxn modelId="{AB762F3E-0C5D-4669-8957-8D408866218B}" srcId="{01E1E70F-AC24-47FA-84D6-69E64E2A89CC}" destId="{B75FADDF-2F08-48A2-96C9-08E91018F64B}" srcOrd="11" destOrd="0" parTransId="{2CFCD966-0D44-4A26-B428-8B1AA52F1123}" sibTransId="{66BE2A80-DF97-466E-8699-65B6795CD9B0}"/>
    <dgm:cxn modelId="{E5F4DC5D-F47D-4F05-B605-F097856A9F91}" srcId="{01E1E70F-AC24-47FA-84D6-69E64E2A89CC}" destId="{B0F884D8-552F-439E-9691-548805A15094}" srcOrd="7" destOrd="0" parTransId="{2E0F738F-1F29-4110-BCB1-657A93235858}" sibTransId="{DC4F7620-1F27-4A2C-926C-B4A029AA076A}"/>
    <dgm:cxn modelId="{8ACEDA5F-5647-44B6-982A-D97A2A74C567}" type="presOf" srcId="{8A5BE4C4-C762-4EEC-8DAF-A13D6F35F001}" destId="{50D66435-1784-45A9-9ABC-DF4685A7658A}" srcOrd="0" destOrd="0" presId="urn:microsoft.com/office/officeart/2008/layout/LinedList"/>
    <dgm:cxn modelId="{302E1D67-30C7-4833-A200-E1988577EA35}" type="presOf" srcId="{01E1E70F-AC24-47FA-84D6-69E64E2A89CC}" destId="{1602776C-7F8B-4A67-8A19-1409C66D1AEC}" srcOrd="0" destOrd="0" presId="urn:microsoft.com/office/officeart/2008/layout/LinedList"/>
    <dgm:cxn modelId="{44170069-CA14-42B8-8EE7-36F974870644}" type="presOf" srcId="{7BC32AE8-9DD0-4BD7-A409-EBA290C57E0C}" destId="{17DADC83-2434-47A6-8F0D-80870D73D9B9}" srcOrd="0" destOrd="0" presId="urn:microsoft.com/office/officeart/2008/layout/LinedList"/>
    <dgm:cxn modelId="{D157C970-B16C-4D63-BC50-7CCF4838C136}" srcId="{01E1E70F-AC24-47FA-84D6-69E64E2A89CC}" destId="{7E610581-85AA-422B-9A8F-1A970784F92A}" srcOrd="10" destOrd="0" parTransId="{24BAD35A-4A30-4AB4-B778-AE4D70B62964}" sibTransId="{D323D798-5E38-41E5-B1D7-0C52AAE0196C}"/>
    <dgm:cxn modelId="{FB0EE652-EA22-412D-8A48-C181848A69B7}" type="presOf" srcId="{7E610581-85AA-422B-9A8F-1A970784F92A}" destId="{8800F3D7-D7EF-4F60-8E6B-A43FD0AD7FD1}" srcOrd="0" destOrd="0" presId="urn:microsoft.com/office/officeart/2008/layout/LinedList"/>
    <dgm:cxn modelId="{2B8CA753-C3E3-4DDD-91FB-EDD5B3D804AE}" type="presOf" srcId="{B0F884D8-552F-439E-9691-548805A15094}" destId="{17DDF6CD-188C-4B40-9D56-AE9802ADADB3}" srcOrd="0" destOrd="0" presId="urn:microsoft.com/office/officeart/2008/layout/LinedList"/>
    <dgm:cxn modelId="{D3CFF287-597E-42D3-B15A-36477EF21C42}" srcId="{01E1E70F-AC24-47FA-84D6-69E64E2A89CC}" destId="{7D89CD0B-BADE-445A-96AA-7E9ED8C05B54}" srcOrd="0" destOrd="0" parTransId="{D1C544D7-6209-425E-BD70-3430B4D6C5D1}" sibTransId="{CA7344B4-7D52-407A-9A15-5A2A3585BADC}"/>
    <dgm:cxn modelId="{D8FF9688-2BBD-462B-A28B-8E14D4DA4EA1}" srcId="{01E1E70F-AC24-47FA-84D6-69E64E2A89CC}" destId="{39A2F4F8-BBD1-4F51-943A-5F6A290C8339}" srcOrd="3" destOrd="0" parTransId="{B1BC2A58-EE98-47D1-90AA-EFC8A754580C}" sibTransId="{6D91246B-87D4-4833-8C5F-93ACF69251F5}"/>
    <dgm:cxn modelId="{3EC0928E-03AD-4CB3-AA5E-AB84C37A66E7}" type="presOf" srcId="{ADCD55BC-7CD9-4CDC-A7A4-008CA484B7CB}" destId="{5EFD2F10-A839-4F62-BDE2-290867373B99}" srcOrd="0" destOrd="0" presId="urn:microsoft.com/office/officeart/2008/layout/LinedList"/>
    <dgm:cxn modelId="{0190CE90-4B74-41F1-B224-BAB7FFFD3921}" type="presOf" srcId="{B75FADDF-2F08-48A2-96C9-08E91018F64B}" destId="{5059392C-314E-4C1F-90D2-C63F6A249BC2}" srcOrd="0" destOrd="0" presId="urn:microsoft.com/office/officeart/2008/layout/LinedList"/>
    <dgm:cxn modelId="{C6F74697-39B8-4C22-8F71-1127C5EBAF95}" srcId="{01E1E70F-AC24-47FA-84D6-69E64E2A89CC}" destId="{B939E521-E2F5-4965-8FCB-A5B3F115F13D}" srcOrd="4" destOrd="0" parTransId="{B9137982-90D7-4DA9-8FEB-3B0C69D0CB13}" sibTransId="{C7015A1B-EA29-4FCF-A18B-13E070E0FEC8}"/>
    <dgm:cxn modelId="{4C492F9D-F470-4F1B-A7D8-923016795449}" type="presOf" srcId="{E45DD320-927F-42C2-919D-D2254190DC4A}" destId="{A52B1DC6-3C05-4C0D-93DE-64937404B32E}" srcOrd="0" destOrd="0" presId="urn:microsoft.com/office/officeart/2008/layout/LinedList"/>
    <dgm:cxn modelId="{D12710AF-2678-460B-825B-EAD3E795CCAD}" type="presOf" srcId="{B939E521-E2F5-4965-8FCB-A5B3F115F13D}" destId="{E95763A4-AB23-4B12-85E4-92ABDA035366}" srcOrd="0" destOrd="0" presId="urn:microsoft.com/office/officeart/2008/layout/LinedList"/>
    <dgm:cxn modelId="{B9C84CD3-399B-4661-B45C-7EDCE2AC4C1E}" type="presOf" srcId="{DE9C26BA-C94F-44B6-8D0D-295AF409BAF6}" destId="{8B53DFCE-FAE6-4FEB-9CD1-98667C6CBBF4}" srcOrd="0" destOrd="0" presId="urn:microsoft.com/office/officeart/2008/layout/LinedList"/>
    <dgm:cxn modelId="{0274E7E1-03A1-4131-AB91-878D64D7BECE}" type="presOf" srcId="{39A2F4F8-BBD1-4F51-943A-5F6A290C8339}" destId="{9DED5430-89DD-4C07-92A5-478CD8E42E2A}" srcOrd="0" destOrd="0" presId="urn:microsoft.com/office/officeart/2008/layout/LinedList"/>
    <dgm:cxn modelId="{45BB1BE2-70A9-451D-96ED-8605BCF4745A}" type="presOf" srcId="{B5CA3A07-FA99-493F-9E1D-0420F59DA448}" destId="{97D1A413-C027-42F2-AD23-074BD6EB242B}" srcOrd="0" destOrd="0" presId="urn:microsoft.com/office/officeart/2008/layout/LinedList"/>
    <dgm:cxn modelId="{7FF232E2-D915-4089-B2D3-57E23FC3F8C3}" srcId="{01E1E70F-AC24-47FA-84D6-69E64E2A89CC}" destId="{8A5BE4C4-C762-4EEC-8DAF-A13D6F35F001}" srcOrd="9" destOrd="0" parTransId="{2C599F79-357F-4FCB-B461-30238B28E8AD}" sibTransId="{A0B06726-B003-4CFB-8F11-55B516AD9286}"/>
    <dgm:cxn modelId="{A596CDE6-976B-4655-ADDC-D51FED9FCAD1}" srcId="{01E1E70F-AC24-47FA-84D6-69E64E2A89CC}" destId="{E45DD320-927F-42C2-919D-D2254190DC4A}" srcOrd="8" destOrd="0" parTransId="{5D3F150A-9E2D-4DAC-A606-B8A3D4EB151A}" sibTransId="{5146268E-B519-4C11-9DCC-8DAFDB02DB53}"/>
    <dgm:cxn modelId="{A93D27F6-EA92-441D-93EA-49533D70C1DC}" type="presOf" srcId="{7D89CD0B-BADE-445A-96AA-7E9ED8C05B54}" destId="{59FC5839-162E-4926-8BF5-8F6022893993}" srcOrd="0" destOrd="0" presId="urn:microsoft.com/office/officeart/2008/layout/LinedList"/>
    <dgm:cxn modelId="{016434F8-6CEF-4CD0-AABA-E665D6726FD9}" srcId="{B5CA3A07-FA99-493F-9E1D-0420F59DA448}" destId="{01E1E70F-AC24-47FA-84D6-69E64E2A89CC}" srcOrd="0" destOrd="0" parTransId="{16212287-98F2-4C66-A5D1-93008E60B5C0}" sibTransId="{0BD348F0-FFBD-4F09-81FD-254C321C8069}"/>
    <dgm:cxn modelId="{A558CDFB-9DFD-48A2-A59F-328A7A4D5F7F}" srcId="{01E1E70F-AC24-47FA-84D6-69E64E2A89CC}" destId="{DE9C26BA-C94F-44B6-8D0D-295AF409BAF6}" srcOrd="1" destOrd="0" parTransId="{EB5A87F5-CE7E-45C8-8D7F-794346FBB7CC}" sibTransId="{0C394910-94E1-44C8-A612-B8EF5CA050C6}"/>
    <dgm:cxn modelId="{78492FFD-420A-4F3F-83BB-0FEB13780A49}" type="presOf" srcId="{FD3BDF33-F27C-4DF8-B53D-AE4DAA79F797}" destId="{9AC869BD-62FB-4DAC-91CA-4DE31B0D5DFC}" srcOrd="0" destOrd="0" presId="urn:microsoft.com/office/officeart/2008/layout/LinedList"/>
    <dgm:cxn modelId="{90B23463-53D0-4CBB-8DE3-AFDF34F2D60B}" type="presParOf" srcId="{97D1A413-C027-42F2-AD23-074BD6EB242B}" destId="{8035437A-F09B-4A69-AB5B-AC620A4D9500}" srcOrd="0" destOrd="0" presId="urn:microsoft.com/office/officeart/2008/layout/LinedList"/>
    <dgm:cxn modelId="{0BCFA912-5639-4EA0-8E64-15314D9C185D}" type="presParOf" srcId="{97D1A413-C027-42F2-AD23-074BD6EB242B}" destId="{C4065D39-BD04-480E-BDCF-9508BA65D710}" srcOrd="1" destOrd="0" presId="urn:microsoft.com/office/officeart/2008/layout/LinedList"/>
    <dgm:cxn modelId="{1BF03B1A-6743-4B8E-878A-DFDE48602DD1}" type="presParOf" srcId="{C4065D39-BD04-480E-BDCF-9508BA65D710}" destId="{1602776C-7F8B-4A67-8A19-1409C66D1AEC}" srcOrd="0" destOrd="0" presId="urn:microsoft.com/office/officeart/2008/layout/LinedList"/>
    <dgm:cxn modelId="{965924F1-5213-4239-97C0-6A48F8026EB3}" type="presParOf" srcId="{C4065D39-BD04-480E-BDCF-9508BA65D710}" destId="{D660748D-5212-4D82-9D36-088023EFDCFE}" srcOrd="1" destOrd="0" presId="urn:microsoft.com/office/officeart/2008/layout/LinedList"/>
    <dgm:cxn modelId="{D6359F16-EF49-4B04-B6A0-78CCE7D93042}" type="presParOf" srcId="{D660748D-5212-4D82-9D36-088023EFDCFE}" destId="{55A64852-844C-4304-89CC-B2AED3795A18}" srcOrd="0" destOrd="0" presId="urn:microsoft.com/office/officeart/2008/layout/LinedList"/>
    <dgm:cxn modelId="{6B823620-5716-425B-A701-57A3060A2884}" type="presParOf" srcId="{D660748D-5212-4D82-9D36-088023EFDCFE}" destId="{2368F55B-243B-4B26-B74D-5D54815BDB15}" srcOrd="1" destOrd="0" presId="urn:microsoft.com/office/officeart/2008/layout/LinedList"/>
    <dgm:cxn modelId="{38655082-DA4F-41AA-8EB3-E07D4CD60A65}" type="presParOf" srcId="{2368F55B-243B-4B26-B74D-5D54815BDB15}" destId="{E22E772D-FD26-413D-9897-5347DC0C992B}" srcOrd="0" destOrd="0" presId="urn:microsoft.com/office/officeart/2008/layout/LinedList"/>
    <dgm:cxn modelId="{1509F457-A4C4-4364-BA01-F9B0B1993886}" type="presParOf" srcId="{2368F55B-243B-4B26-B74D-5D54815BDB15}" destId="{59FC5839-162E-4926-8BF5-8F6022893993}" srcOrd="1" destOrd="0" presId="urn:microsoft.com/office/officeart/2008/layout/LinedList"/>
    <dgm:cxn modelId="{A7421505-3D4D-4562-ABEF-BC1BD80A5ACA}" type="presParOf" srcId="{2368F55B-243B-4B26-B74D-5D54815BDB15}" destId="{0699B40B-E079-44C4-B80B-3365602250F3}" srcOrd="2" destOrd="0" presId="urn:microsoft.com/office/officeart/2008/layout/LinedList"/>
    <dgm:cxn modelId="{1BBF9ED2-5140-4997-BC06-8218F8BC3959}" type="presParOf" srcId="{D660748D-5212-4D82-9D36-088023EFDCFE}" destId="{AED4369A-DA70-4DE6-8D65-AC4B12EC762F}" srcOrd="2" destOrd="0" presId="urn:microsoft.com/office/officeart/2008/layout/LinedList"/>
    <dgm:cxn modelId="{208B50E4-159F-470B-90F9-5C0C626C8F88}" type="presParOf" srcId="{D660748D-5212-4D82-9D36-088023EFDCFE}" destId="{CCD26751-135B-478F-91B0-6A05719509DD}" srcOrd="3" destOrd="0" presId="urn:microsoft.com/office/officeart/2008/layout/LinedList"/>
    <dgm:cxn modelId="{55D91F09-99E4-4A1F-AF05-4B05FD578771}" type="presParOf" srcId="{D660748D-5212-4D82-9D36-088023EFDCFE}" destId="{783E9D38-E2E7-4732-9179-511B68CC7755}" srcOrd="4" destOrd="0" presId="urn:microsoft.com/office/officeart/2008/layout/LinedList"/>
    <dgm:cxn modelId="{40CBC6E4-26E7-4CC5-88FD-3309136C8B21}" type="presParOf" srcId="{783E9D38-E2E7-4732-9179-511B68CC7755}" destId="{0C2786D5-BAF4-4BEC-9125-E9748BB4A3E6}" srcOrd="0" destOrd="0" presId="urn:microsoft.com/office/officeart/2008/layout/LinedList"/>
    <dgm:cxn modelId="{BE3DADBB-50A2-43A9-B9A8-3FCB7563A78B}" type="presParOf" srcId="{783E9D38-E2E7-4732-9179-511B68CC7755}" destId="{8B53DFCE-FAE6-4FEB-9CD1-98667C6CBBF4}" srcOrd="1" destOrd="0" presId="urn:microsoft.com/office/officeart/2008/layout/LinedList"/>
    <dgm:cxn modelId="{86D33C9D-734C-4361-B4D0-878D2E39B1A7}" type="presParOf" srcId="{783E9D38-E2E7-4732-9179-511B68CC7755}" destId="{40A0BF6A-4988-47F3-A753-AA809B83D77F}" srcOrd="2" destOrd="0" presId="urn:microsoft.com/office/officeart/2008/layout/LinedList"/>
    <dgm:cxn modelId="{F8B6B008-7D64-406A-9451-71BEFC179A0E}" type="presParOf" srcId="{D660748D-5212-4D82-9D36-088023EFDCFE}" destId="{22B86E44-E513-4FF6-9CB8-BDD08157BE66}" srcOrd="5" destOrd="0" presId="urn:microsoft.com/office/officeart/2008/layout/LinedList"/>
    <dgm:cxn modelId="{16D3F557-8FA0-4B12-8BF3-E3106306FE82}" type="presParOf" srcId="{D660748D-5212-4D82-9D36-088023EFDCFE}" destId="{4BBFD6E2-0FF7-422E-BA7F-F095A4239781}" srcOrd="6" destOrd="0" presId="urn:microsoft.com/office/officeart/2008/layout/LinedList"/>
    <dgm:cxn modelId="{3672727C-0863-498C-94FB-B2D48DF816FA}" type="presParOf" srcId="{D660748D-5212-4D82-9D36-088023EFDCFE}" destId="{9299C4BE-BA41-42CF-9633-DD30848A8B40}" srcOrd="7" destOrd="0" presId="urn:microsoft.com/office/officeart/2008/layout/LinedList"/>
    <dgm:cxn modelId="{2EB630B3-B01E-4D4A-8EF1-B26A4B53D229}" type="presParOf" srcId="{9299C4BE-BA41-42CF-9633-DD30848A8B40}" destId="{3BA49EAC-5029-4298-AD1F-C660998C1D95}" srcOrd="0" destOrd="0" presId="urn:microsoft.com/office/officeart/2008/layout/LinedList"/>
    <dgm:cxn modelId="{633BC95D-4F2D-4756-854A-A9E466823650}" type="presParOf" srcId="{9299C4BE-BA41-42CF-9633-DD30848A8B40}" destId="{17DADC83-2434-47A6-8F0D-80870D73D9B9}" srcOrd="1" destOrd="0" presId="urn:microsoft.com/office/officeart/2008/layout/LinedList"/>
    <dgm:cxn modelId="{6E047AE0-40E7-443F-AF79-89581E986E84}" type="presParOf" srcId="{9299C4BE-BA41-42CF-9633-DD30848A8B40}" destId="{13A9E1AF-3FD1-4D23-A46D-1472CA7286E8}" srcOrd="2" destOrd="0" presId="urn:microsoft.com/office/officeart/2008/layout/LinedList"/>
    <dgm:cxn modelId="{1DC478FE-8F42-4991-98C1-91916B5E4CF2}" type="presParOf" srcId="{D660748D-5212-4D82-9D36-088023EFDCFE}" destId="{3C4FE030-75FD-4C46-B8B8-AC19C3343545}" srcOrd="8" destOrd="0" presId="urn:microsoft.com/office/officeart/2008/layout/LinedList"/>
    <dgm:cxn modelId="{3206D86A-A470-4223-8F57-F59E1B275FCD}" type="presParOf" srcId="{D660748D-5212-4D82-9D36-088023EFDCFE}" destId="{63BBD3EF-C49B-426F-B60A-9C76104AA88A}" srcOrd="9" destOrd="0" presId="urn:microsoft.com/office/officeart/2008/layout/LinedList"/>
    <dgm:cxn modelId="{DB6085A2-1343-46F6-8098-F7DB5B891919}" type="presParOf" srcId="{D660748D-5212-4D82-9D36-088023EFDCFE}" destId="{86BC11CD-D318-4070-8AFC-484829488AA0}" srcOrd="10" destOrd="0" presId="urn:microsoft.com/office/officeart/2008/layout/LinedList"/>
    <dgm:cxn modelId="{4CF0B749-077E-41B1-B85D-52BDEEEE177F}" type="presParOf" srcId="{86BC11CD-D318-4070-8AFC-484829488AA0}" destId="{A7AE289A-104A-4023-8585-645D960B43BF}" srcOrd="0" destOrd="0" presId="urn:microsoft.com/office/officeart/2008/layout/LinedList"/>
    <dgm:cxn modelId="{EF723831-5A19-49B7-9A45-636EDB1DE815}" type="presParOf" srcId="{86BC11CD-D318-4070-8AFC-484829488AA0}" destId="{9DED5430-89DD-4C07-92A5-478CD8E42E2A}" srcOrd="1" destOrd="0" presId="urn:microsoft.com/office/officeart/2008/layout/LinedList"/>
    <dgm:cxn modelId="{71EDEF9E-BD54-40E4-8526-2F10E3E9BD22}" type="presParOf" srcId="{86BC11CD-D318-4070-8AFC-484829488AA0}" destId="{0AD2DAA3-6A72-4012-B3F1-A4468F4B813D}" srcOrd="2" destOrd="0" presId="urn:microsoft.com/office/officeart/2008/layout/LinedList"/>
    <dgm:cxn modelId="{C795C2C4-CB5F-4767-9190-7E5F2F64CFC7}" type="presParOf" srcId="{D660748D-5212-4D82-9D36-088023EFDCFE}" destId="{6AD45925-9CB5-4F10-8977-C315798C86AF}" srcOrd="11" destOrd="0" presId="urn:microsoft.com/office/officeart/2008/layout/LinedList"/>
    <dgm:cxn modelId="{AA3AF496-E7E0-4F2E-85AE-6F1EC54C6528}" type="presParOf" srcId="{D660748D-5212-4D82-9D36-088023EFDCFE}" destId="{641B83AA-DB6A-4808-BE9B-90D15362E406}" srcOrd="12" destOrd="0" presId="urn:microsoft.com/office/officeart/2008/layout/LinedList"/>
    <dgm:cxn modelId="{AAB6C616-B1B2-4288-B9FF-DDCEBEE0FE3E}" type="presParOf" srcId="{D660748D-5212-4D82-9D36-088023EFDCFE}" destId="{A73B7B97-CEB6-4A32-9F0A-194F27CD042D}" srcOrd="13" destOrd="0" presId="urn:microsoft.com/office/officeart/2008/layout/LinedList"/>
    <dgm:cxn modelId="{F7BF5570-2032-4FFF-9799-0A2BE6AAD4C7}" type="presParOf" srcId="{A73B7B97-CEB6-4A32-9F0A-194F27CD042D}" destId="{D1D5700F-6228-43C2-9044-12F72E6DCA5B}" srcOrd="0" destOrd="0" presId="urn:microsoft.com/office/officeart/2008/layout/LinedList"/>
    <dgm:cxn modelId="{F0DC13A9-0B1B-43E9-9CDF-3CDAF926D4E3}" type="presParOf" srcId="{A73B7B97-CEB6-4A32-9F0A-194F27CD042D}" destId="{E95763A4-AB23-4B12-85E4-92ABDA035366}" srcOrd="1" destOrd="0" presId="urn:microsoft.com/office/officeart/2008/layout/LinedList"/>
    <dgm:cxn modelId="{94CB6844-7E2E-4124-9A7C-CAB47F749C82}" type="presParOf" srcId="{A73B7B97-CEB6-4A32-9F0A-194F27CD042D}" destId="{FFBCBD2C-5426-4C9F-ADEF-0AEDBA8D7275}" srcOrd="2" destOrd="0" presId="urn:microsoft.com/office/officeart/2008/layout/LinedList"/>
    <dgm:cxn modelId="{E0315DE1-99E8-4531-8BA2-2C30D20A40CD}" type="presParOf" srcId="{D660748D-5212-4D82-9D36-088023EFDCFE}" destId="{D46A3D99-5356-4DF1-BE7A-BC69E88E7C16}" srcOrd="14" destOrd="0" presId="urn:microsoft.com/office/officeart/2008/layout/LinedList"/>
    <dgm:cxn modelId="{5BE3303A-AED8-4C8D-98CB-673842C3594B}" type="presParOf" srcId="{D660748D-5212-4D82-9D36-088023EFDCFE}" destId="{13E629F1-FC39-49A6-8921-F98E80E99A3C}" srcOrd="15" destOrd="0" presId="urn:microsoft.com/office/officeart/2008/layout/LinedList"/>
    <dgm:cxn modelId="{05114F09-CDAA-44F6-BE28-6D8005F63DF4}" type="presParOf" srcId="{D660748D-5212-4D82-9D36-088023EFDCFE}" destId="{CEF629F2-5711-4E8C-9C41-50F36CB1B213}" srcOrd="16" destOrd="0" presId="urn:microsoft.com/office/officeart/2008/layout/LinedList"/>
    <dgm:cxn modelId="{CF8EF3F6-45DB-451E-8EC7-C154DA0F884D}" type="presParOf" srcId="{CEF629F2-5711-4E8C-9C41-50F36CB1B213}" destId="{F734EDD6-673A-4DA8-8CED-C18614372C7C}" srcOrd="0" destOrd="0" presId="urn:microsoft.com/office/officeart/2008/layout/LinedList"/>
    <dgm:cxn modelId="{DE86DD1D-0609-4CE5-AF56-6340CFF435D2}" type="presParOf" srcId="{CEF629F2-5711-4E8C-9C41-50F36CB1B213}" destId="{9AC869BD-62FB-4DAC-91CA-4DE31B0D5DFC}" srcOrd="1" destOrd="0" presId="urn:microsoft.com/office/officeart/2008/layout/LinedList"/>
    <dgm:cxn modelId="{DC2BD7E7-34BF-4FD8-836B-72DDD93855BF}" type="presParOf" srcId="{CEF629F2-5711-4E8C-9C41-50F36CB1B213}" destId="{FD48BABE-4E4C-4C57-A78A-6136CB91A02C}" srcOrd="2" destOrd="0" presId="urn:microsoft.com/office/officeart/2008/layout/LinedList"/>
    <dgm:cxn modelId="{EAB4C60B-D33F-4567-BB68-E3123A02D27D}" type="presParOf" srcId="{D660748D-5212-4D82-9D36-088023EFDCFE}" destId="{FE33329B-B277-4879-B692-6BC3ACA74E5D}" srcOrd="17" destOrd="0" presId="urn:microsoft.com/office/officeart/2008/layout/LinedList"/>
    <dgm:cxn modelId="{C8BDBA3C-2542-4499-BD21-8FA2D084EAAA}" type="presParOf" srcId="{D660748D-5212-4D82-9D36-088023EFDCFE}" destId="{EC4EE10F-B155-43DB-8918-1A1A93BC56F6}" srcOrd="18" destOrd="0" presId="urn:microsoft.com/office/officeart/2008/layout/LinedList"/>
    <dgm:cxn modelId="{3675A22F-099F-48DA-B0F4-BC91BFB2675E}" type="presParOf" srcId="{D660748D-5212-4D82-9D36-088023EFDCFE}" destId="{CFC661BE-25DD-4A59-A9E3-FCDC0DF31E99}" srcOrd="19" destOrd="0" presId="urn:microsoft.com/office/officeart/2008/layout/LinedList"/>
    <dgm:cxn modelId="{8E927ED2-4E4A-4575-97E2-7301333584FD}" type="presParOf" srcId="{CFC661BE-25DD-4A59-A9E3-FCDC0DF31E99}" destId="{9E8DF132-B004-46C8-8211-699291559117}" srcOrd="0" destOrd="0" presId="urn:microsoft.com/office/officeart/2008/layout/LinedList"/>
    <dgm:cxn modelId="{6EA9907C-81DF-405E-B9A1-B37E3C593E2A}" type="presParOf" srcId="{CFC661BE-25DD-4A59-A9E3-FCDC0DF31E99}" destId="{5EFD2F10-A839-4F62-BDE2-290867373B99}" srcOrd="1" destOrd="0" presId="urn:microsoft.com/office/officeart/2008/layout/LinedList"/>
    <dgm:cxn modelId="{69EDCD6C-BCF5-409E-BCD3-42370EFCA761}" type="presParOf" srcId="{CFC661BE-25DD-4A59-A9E3-FCDC0DF31E99}" destId="{8725452C-3DC7-48CC-8827-E554DF9E0BD1}" srcOrd="2" destOrd="0" presId="urn:microsoft.com/office/officeart/2008/layout/LinedList"/>
    <dgm:cxn modelId="{5B0E2E5D-E9B6-4A06-AF7F-FC2EED420406}" type="presParOf" srcId="{D660748D-5212-4D82-9D36-088023EFDCFE}" destId="{D647A18A-BE8D-4934-AC86-1F4B36A625ED}" srcOrd="20" destOrd="0" presId="urn:microsoft.com/office/officeart/2008/layout/LinedList"/>
    <dgm:cxn modelId="{DFBC9A3F-879B-4316-A5DF-F5EC85BE00BF}" type="presParOf" srcId="{D660748D-5212-4D82-9D36-088023EFDCFE}" destId="{626F67ED-B3EF-4D97-A844-F7098B372981}" srcOrd="21" destOrd="0" presId="urn:microsoft.com/office/officeart/2008/layout/LinedList"/>
    <dgm:cxn modelId="{5A873DBD-28B6-461E-A505-26C5AD52D560}" type="presParOf" srcId="{D660748D-5212-4D82-9D36-088023EFDCFE}" destId="{648B33AA-F16C-413F-A911-AC51EE945A46}" srcOrd="22" destOrd="0" presId="urn:microsoft.com/office/officeart/2008/layout/LinedList"/>
    <dgm:cxn modelId="{657E0505-BE18-4D61-9EC1-A07BB3A24ADF}" type="presParOf" srcId="{648B33AA-F16C-413F-A911-AC51EE945A46}" destId="{978E7D58-9CF6-4C94-A2EF-A424FF56ED3C}" srcOrd="0" destOrd="0" presId="urn:microsoft.com/office/officeart/2008/layout/LinedList"/>
    <dgm:cxn modelId="{C634BD2B-5954-4DD2-9EFD-998609754409}" type="presParOf" srcId="{648B33AA-F16C-413F-A911-AC51EE945A46}" destId="{17DDF6CD-188C-4B40-9D56-AE9802ADADB3}" srcOrd="1" destOrd="0" presId="urn:microsoft.com/office/officeart/2008/layout/LinedList"/>
    <dgm:cxn modelId="{EBEF15DF-5979-47DE-B018-75CBA54B93E1}" type="presParOf" srcId="{648B33AA-F16C-413F-A911-AC51EE945A46}" destId="{FE03DB66-D8B3-43C0-AE22-6F5C5EBA11AB}" srcOrd="2" destOrd="0" presId="urn:microsoft.com/office/officeart/2008/layout/LinedList"/>
    <dgm:cxn modelId="{D6EC394A-7F8A-4A9B-830B-4FC78B3AD8F7}" type="presParOf" srcId="{D660748D-5212-4D82-9D36-088023EFDCFE}" destId="{873A1BBE-BCFE-43F9-A1AD-7DD56AD1F830}" srcOrd="23" destOrd="0" presId="urn:microsoft.com/office/officeart/2008/layout/LinedList"/>
    <dgm:cxn modelId="{AF71117E-BD4E-44B4-991F-55A92BF78E98}" type="presParOf" srcId="{D660748D-5212-4D82-9D36-088023EFDCFE}" destId="{893637F3-5A43-4115-BCD5-CE5BF4AB5070}" srcOrd="24" destOrd="0" presId="urn:microsoft.com/office/officeart/2008/layout/LinedList"/>
    <dgm:cxn modelId="{4F725925-300F-4E92-85CE-29DCCC83DB4A}" type="presParOf" srcId="{D660748D-5212-4D82-9D36-088023EFDCFE}" destId="{AA826693-CB72-483D-9D82-5ED8FEC49CDE}" srcOrd="25" destOrd="0" presId="urn:microsoft.com/office/officeart/2008/layout/LinedList"/>
    <dgm:cxn modelId="{0BD5CFD2-5A92-47F3-B2CF-8F32C2F8F1B4}" type="presParOf" srcId="{AA826693-CB72-483D-9D82-5ED8FEC49CDE}" destId="{E86109FD-D1EC-4ECB-BF5F-A13625CE4B22}" srcOrd="0" destOrd="0" presId="urn:microsoft.com/office/officeart/2008/layout/LinedList"/>
    <dgm:cxn modelId="{A3D522F4-744C-4EAD-AA74-8304DD006BD1}" type="presParOf" srcId="{AA826693-CB72-483D-9D82-5ED8FEC49CDE}" destId="{A52B1DC6-3C05-4C0D-93DE-64937404B32E}" srcOrd="1" destOrd="0" presId="urn:microsoft.com/office/officeart/2008/layout/LinedList"/>
    <dgm:cxn modelId="{9613829B-D643-4996-A70A-DD70FB28804E}" type="presParOf" srcId="{AA826693-CB72-483D-9D82-5ED8FEC49CDE}" destId="{811C5C37-24B4-4C27-A11B-F239ED8B9E2B}" srcOrd="2" destOrd="0" presId="urn:microsoft.com/office/officeart/2008/layout/LinedList"/>
    <dgm:cxn modelId="{CC6D71B5-6040-417A-A74A-D5C99127CD13}" type="presParOf" srcId="{D660748D-5212-4D82-9D36-088023EFDCFE}" destId="{AF6CBDC4-CF6F-4577-B459-55074309F5E1}" srcOrd="26" destOrd="0" presId="urn:microsoft.com/office/officeart/2008/layout/LinedList"/>
    <dgm:cxn modelId="{1DA7A845-056C-42F2-B2CB-0580D38EAD16}" type="presParOf" srcId="{D660748D-5212-4D82-9D36-088023EFDCFE}" destId="{1B64D35B-B751-4C97-B8E5-AE3D6969F169}" srcOrd="27" destOrd="0" presId="urn:microsoft.com/office/officeart/2008/layout/LinedList"/>
    <dgm:cxn modelId="{D0D86B71-DFDC-4859-95E8-884A99587F89}" type="presParOf" srcId="{D660748D-5212-4D82-9D36-088023EFDCFE}" destId="{E62A2C08-F819-4F3C-98E9-7275483EE96D}" srcOrd="28" destOrd="0" presId="urn:microsoft.com/office/officeart/2008/layout/LinedList"/>
    <dgm:cxn modelId="{1AC9C129-BAD5-4E75-AFDB-9872E62F7E83}" type="presParOf" srcId="{E62A2C08-F819-4F3C-98E9-7275483EE96D}" destId="{5BA71081-79ED-47D2-BAD1-0222B68BDBB7}" srcOrd="0" destOrd="0" presId="urn:microsoft.com/office/officeart/2008/layout/LinedList"/>
    <dgm:cxn modelId="{CEC0777D-66B5-418F-95A5-77E881EFE624}" type="presParOf" srcId="{E62A2C08-F819-4F3C-98E9-7275483EE96D}" destId="{50D66435-1784-45A9-9ABC-DF4685A7658A}" srcOrd="1" destOrd="0" presId="urn:microsoft.com/office/officeart/2008/layout/LinedList"/>
    <dgm:cxn modelId="{F8E17099-5CE2-4AAE-A069-34231BE09330}" type="presParOf" srcId="{E62A2C08-F819-4F3C-98E9-7275483EE96D}" destId="{A938B650-2F7B-48D1-9CE3-280BCD3E0756}" srcOrd="2" destOrd="0" presId="urn:microsoft.com/office/officeart/2008/layout/LinedList"/>
    <dgm:cxn modelId="{0CB000DF-5448-4E36-BDF3-77C3C4E0BC88}" type="presParOf" srcId="{D660748D-5212-4D82-9D36-088023EFDCFE}" destId="{F74D70D3-9034-4939-BA14-0E134958820F}" srcOrd="29" destOrd="0" presId="urn:microsoft.com/office/officeart/2008/layout/LinedList"/>
    <dgm:cxn modelId="{194468A8-3A0D-49B5-9361-7505DE581E3F}" type="presParOf" srcId="{D660748D-5212-4D82-9D36-088023EFDCFE}" destId="{0EBA561A-ACC3-482C-825E-6BE32A91CE88}" srcOrd="30" destOrd="0" presId="urn:microsoft.com/office/officeart/2008/layout/LinedList"/>
    <dgm:cxn modelId="{B93F868C-5C68-418C-9DF7-4C80AAB31403}" type="presParOf" srcId="{D660748D-5212-4D82-9D36-088023EFDCFE}" destId="{352F51CF-45F3-4110-8807-4D2634AA674A}" srcOrd="31" destOrd="0" presId="urn:microsoft.com/office/officeart/2008/layout/LinedList"/>
    <dgm:cxn modelId="{4D200BF2-8DA9-44C6-AFA7-AF2E71E87D20}" type="presParOf" srcId="{352F51CF-45F3-4110-8807-4D2634AA674A}" destId="{37B960AB-9966-4051-87F3-21C9C223D323}" srcOrd="0" destOrd="0" presId="urn:microsoft.com/office/officeart/2008/layout/LinedList"/>
    <dgm:cxn modelId="{6DCF2605-BCAE-4144-808E-65EAFFB81AC1}" type="presParOf" srcId="{352F51CF-45F3-4110-8807-4D2634AA674A}" destId="{8800F3D7-D7EF-4F60-8E6B-A43FD0AD7FD1}" srcOrd="1" destOrd="0" presId="urn:microsoft.com/office/officeart/2008/layout/LinedList"/>
    <dgm:cxn modelId="{AAD25378-7A9A-4177-B87F-5C77DECEB5F0}" type="presParOf" srcId="{352F51CF-45F3-4110-8807-4D2634AA674A}" destId="{AF69D861-48D5-408D-B41A-60C9AECD9C23}" srcOrd="2" destOrd="0" presId="urn:microsoft.com/office/officeart/2008/layout/LinedList"/>
    <dgm:cxn modelId="{10838FEC-AA56-47EE-A027-50F0F6E15B2A}" type="presParOf" srcId="{D660748D-5212-4D82-9D36-088023EFDCFE}" destId="{4E3DF6F3-6E03-4A1F-A10D-E0BF081E82B4}" srcOrd="32" destOrd="0" presId="urn:microsoft.com/office/officeart/2008/layout/LinedList"/>
    <dgm:cxn modelId="{25A7E6CF-4C67-4D70-AD61-892247E861F5}" type="presParOf" srcId="{D660748D-5212-4D82-9D36-088023EFDCFE}" destId="{B18F6636-969D-4067-9F61-FEFC7D97C324}" srcOrd="33" destOrd="0" presId="urn:microsoft.com/office/officeart/2008/layout/LinedList"/>
    <dgm:cxn modelId="{0BF813B9-FE9F-4ED9-8C3E-421F54609FF0}" type="presParOf" srcId="{D660748D-5212-4D82-9D36-088023EFDCFE}" destId="{2908AECA-E42B-4B2B-8C96-A9168B722B65}" srcOrd="34" destOrd="0" presId="urn:microsoft.com/office/officeart/2008/layout/LinedList"/>
    <dgm:cxn modelId="{673B09BE-CE01-4126-8CE8-13B291DAE571}" type="presParOf" srcId="{2908AECA-E42B-4B2B-8C96-A9168B722B65}" destId="{14B1EAB2-E1B5-4414-A3C1-7B4C7FD4D64C}" srcOrd="0" destOrd="0" presId="urn:microsoft.com/office/officeart/2008/layout/LinedList"/>
    <dgm:cxn modelId="{7A71B9AA-3E5E-4797-A1FD-B5BDC34CF980}" type="presParOf" srcId="{2908AECA-E42B-4B2B-8C96-A9168B722B65}" destId="{5059392C-314E-4C1F-90D2-C63F6A249BC2}" srcOrd="1" destOrd="0" presId="urn:microsoft.com/office/officeart/2008/layout/LinedList"/>
    <dgm:cxn modelId="{8043580B-73BC-40C3-B33B-306A6678AB23}" type="presParOf" srcId="{2908AECA-E42B-4B2B-8C96-A9168B722B65}" destId="{EACC2F65-77A7-459A-9FC2-8A006E1AE744}" srcOrd="2" destOrd="0" presId="urn:microsoft.com/office/officeart/2008/layout/LinedList"/>
    <dgm:cxn modelId="{71C3CB23-8524-4F66-8238-8C2DB8A328ED}" type="presParOf" srcId="{D660748D-5212-4D82-9D36-088023EFDCFE}" destId="{9FF3146D-D9F9-4B65-A82D-DF338A94F273}" srcOrd="35" destOrd="0" presId="urn:microsoft.com/office/officeart/2008/layout/LinedList"/>
    <dgm:cxn modelId="{1F650D73-03B3-4CD4-8A21-D12FE0467546}" type="presParOf" srcId="{D660748D-5212-4D82-9D36-088023EFDCFE}" destId="{08C8F033-A98F-46B3-829D-94ED1B2E7184}" srcOrd="3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4F6F4-7532-4EBE-8835-6BEE09EFE1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7805E977-ED09-44BF-AF67-AFC0644285FC}">
      <dgm:prSet custT="1"/>
      <dgm:spPr/>
      <dgm:t>
        <a:bodyPr/>
        <a:lstStyle/>
        <a:p>
          <a:pPr rtl="0"/>
          <a:r>
            <a:rPr lang="en-US" sz="1200" baseline="0" dirty="0">
              <a:latin typeface="+mn-lt"/>
              <a:ea typeface="+mn-ea"/>
              <a:cs typeface="+mn-ea"/>
              <a:sym typeface="+mn-lt"/>
            </a:rPr>
            <a:t>1986</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zh-CN" sz="1200" baseline="0" dirty="0">
              <a:latin typeface="+mn-lt"/>
              <a:ea typeface="+mn-ea"/>
              <a:cs typeface="+mn-ea"/>
              <a:sym typeface="+mn-lt"/>
            </a:rPr>
            <a:t>竹内弘高、野中郁次郎，</a:t>
          </a:r>
          <a:r>
            <a:rPr lang="en-US" sz="1200" baseline="0" dirty="0">
              <a:latin typeface="+mn-lt"/>
              <a:ea typeface="+mn-ea"/>
              <a:cs typeface="+mn-ea"/>
              <a:sym typeface="+mn-lt"/>
            </a:rPr>
            <a:t>《The New </a:t>
          </a:r>
          <a:r>
            <a:rPr lang="en-US" sz="1200" baseline="0" dirty="0" err="1">
              <a:latin typeface="+mn-lt"/>
              <a:ea typeface="+mn-ea"/>
              <a:cs typeface="+mn-ea"/>
              <a:sym typeface="+mn-lt"/>
            </a:rPr>
            <a:t>New</a:t>
          </a:r>
          <a:r>
            <a:rPr lang="en-US" sz="1200" baseline="0" dirty="0">
              <a:latin typeface="+mn-lt"/>
              <a:ea typeface="+mn-ea"/>
              <a:cs typeface="+mn-ea"/>
              <a:sym typeface="+mn-lt"/>
            </a:rPr>
            <a:t> Product Development Game》</a:t>
          </a:r>
          <a:endParaRPr lang="zh-CN" sz="1200" baseline="0" dirty="0">
            <a:latin typeface="+mn-lt"/>
            <a:ea typeface="+mn-ea"/>
            <a:cs typeface="+mn-ea"/>
            <a:sym typeface="+mn-lt"/>
          </a:endParaRPr>
        </a:p>
      </dgm:t>
    </dgm:pt>
    <dgm:pt modelId="{E7697F8D-4A31-4861-A53D-C6F9B21C420C}" type="par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B40CCD5-0C4E-4DB4-818C-E4F412A0158A}" type="sib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E1BDF03-E478-4C25-AC64-0BD85083B1E7}">
      <dgm:prSet custT="1"/>
      <dgm:spPr/>
      <dgm:t>
        <a:bodyPr/>
        <a:lstStyle/>
        <a:p>
          <a:pPr rtl="0"/>
          <a:r>
            <a:rPr lang="en-US" sz="1200" baseline="0" dirty="0">
              <a:latin typeface="+mn-lt"/>
              <a:ea typeface="+mn-ea"/>
              <a:cs typeface="+mn-ea"/>
              <a:sym typeface="+mn-lt"/>
            </a:rPr>
            <a:t>1993</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Jeff Sutherland</a:t>
          </a:r>
          <a:r>
            <a:rPr lang="zh-CN" sz="1200" baseline="0" dirty="0">
              <a:latin typeface="+mn-lt"/>
              <a:ea typeface="+mn-ea"/>
              <a:cs typeface="+mn-ea"/>
              <a:sym typeface="+mn-lt"/>
            </a:rPr>
            <a:t>首次在</a:t>
          </a:r>
          <a:r>
            <a:rPr lang="en-US" sz="1200" baseline="0" dirty="0">
              <a:latin typeface="+mn-lt"/>
              <a:ea typeface="+mn-ea"/>
              <a:cs typeface="+mn-ea"/>
              <a:sym typeface="+mn-lt"/>
            </a:rPr>
            <a:t>Easel</a:t>
          </a:r>
          <a:r>
            <a:rPr lang="zh-CN" sz="1200" baseline="0" dirty="0">
              <a:latin typeface="+mn-lt"/>
              <a:ea typeface="+mn-ea"/>
              <a:cs typeface="+mn-ea"/>
              <a:sym typeface="+mn-lt"/>
            </a:rPr>
            <a:t>公司定义了用于了软件开发行业的</a:t>
          </a:r>
          <a:r>
            <a:rPr lang="en-US" sz="1200" baseline="0" dirty="0">
              <a:latin typeface="+mn-lt"/>
              <a:ea typeface="+mn-ea"/>
              <a:cs typeface="+mn-ea"/>
              <a:sym typeface="+mn-lt"/>
            </a:rPr>
            <a:t>Scrum</a:t>
          </a:r>
          <a:r>
            <a:rPr lang="zh-CN" sz="1200" baseline="0" dirty="0">
              <a:latin typeface="+mn-lt"/>
              <a:ea typeface="+mn-ea"/>
              <a:cs typeface="+mn-ea"/>
              <a:sym typeface="+mn-lt"/>
            </a:rPr>
            <a:t>流程</a:t>
          </a:r>
        </a:p>
      </dgm:t>
    </dgm:pt>
    <dgm:pt modelId="{595663AA-8EC8-4A44-965B-471EDA8A8680}" type="par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523B4375-30AC-403A-9CA6-E6C9D644AB0C}" type="sib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D5AF6B1D-AEF5-48E5-900F-89A55BBCE7EC}">
      <dgm:prSet custT="1"/>
      <dgm:spPr/>
      <dgm:t>
        <a:bodyPr/>
        <a:lstStyle/>
        <a:p>
          <a:pPr rtl="0"/>
          <a:r>
            <a:rPr lang="en-US" sz="1200" baseline="0" dirty="0">
              <a:latin typeface="+mn-lt"/>
              <a:ea typeface="+mn-ea"/>
              <a:cs typeface="+mn-ea"/>
              <a:sym typeface="+mn-lt"/>
            </a:rPr>
            <a:t>1995</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Jeff Sutherland</a:t>
          </a:r>
          <a:r>
            <a:rPr lang="zh-CN" sz="1200" baseline="0" dirty="0">
              <a:latin typeface="+mn-lt"/>
              <a:ea typeface="+mn-ea"/>
              <a:cs typeface="+mn-ea"/>
              <a:sym typeface="+mn-lt"/>
            </a:rPr>
            <a:t>和</a:t>
          </a:r>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zh-CN" sz="1200" baseline="0" dirty="0">
              <a:latin typeface="+mn-lt"/>
              <a:ea typeface="+mn-ea"/>
              <a:cs typeface="+mn-ea"/>
              <a:sym typeface="+mn-lt"/>
            </a:rPr>
            <a:t>，规范化了</a:t>
          </a:r>
          <a:r>
            <a:rPr lang="en-US" sz="1200" baseline="0" dirty="0">
              <a:latin typeface="+mn-lt"/>
              <a:ea typeface="+mn-ea"/>
              <a:cs typeface="+mn-ea"/>
              <a:sym typeface="+mn-lt"/>
            </a:rPr>
            <a:t>Scrum</a:t>
          </a:r>
          <a:r>
            <a:rPr lang="zh-CN" sz="1200" baseline="0" dirty="0">
              <a:latin typeface="+mn-lt"/>
              <a:ea typeface="+mn-ea"/>
              <a:cs typeface="+mn-ea"/>
              <a:sym typeface="+mn-lt"/>
            </a:rPr>
            <a:t>框架，并在</a:t>
          </a:r>
          <a:r>
            <a:rPr lang="en-US" sz="1200" baseline="0" dirty="0">
              <a:latin typeface="+mn-lt"/>
              <a:ea typeface="+mn-ea"/>
              <a:cs typeface="+mn-ea"/>
              <a:sym typeface="+mn-lt"/>
            </a:rPr>
            <a:t>OOPSLA 95</a:t>
          </a:r>
          <a:r>
            <a:rPr lang="zh-CN" sz="1200" baseline="0" dirty="0">
              <a:latin typeface="+mn-lt"/>
              <a:ea typeface="+mn-ea"/>
              <a:cs typeface="+mn-ea"/>
              <a:sym typeface="+mn-lt"/>
            </a:rPr>
            <a:t>上公开发布</a:t>
          </a:r>
        </a:p>
      </dgm:t>
    </dgm:pt>
    <dgm:pt modelId="{ACBA6CE0-262E-4134-86C5-A4EEB8633D42}" type="par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4C0EB4A-9C86-421E-8E16-798460CD5E55}" type="sib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AE38B31-2862-4555-85E4-9CC05D44A9E6}">
      <dgm:prSet custT="1"/>
      <dgm:spPr/>
      <dgm:t>
        <a:bodyPr/>
        <a:lstStyle/>
        <a:p>
          <a:pPr rtl="0"/>
          <a:r>
            <a:rPr lang="en-US" sz="1200" baseline="0" dirty="0">
              <a:latin typeface="+mn-lt"/>
              <a:ea typeface="+mn-ea"/>
              <a:cs typeface="+mn-ea"/>
              <a:sym typeface="+mn-lt"/>
            </a:rPr>
            <a:t>2001</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zh-CN" sz="1200" baseline="0" dirty="0">
              <a:latin typeface="+mn-lt"/>
              <a:ea typeface="+mn-ea"/>
              <a:cs typeface="+mn-ea"/>
              <a:sym typeface="+mn-lt"/>
            </a:rPr>
            <a:t>敏捷宣言及原则发布、敏捷联盟成立，</a:t>
          </a:r>
          <a:r>
            <a:rPr lang="en-US" sz="1200" baseline="0" dirty="0">
              <a:latin typeface="+mn-lt"/>
              <a:ea typeface="+mn-ea"/>
              <a:cs typeface="+mn-ea"/>
              <a:sym typeface="+mn-lt"/>
            </a:rPr>
            <a:t>Scrum</a:t>
          </a:r>
          <a:r>
            <a:rPr lang="zh-CN" sz="1200" baseline="0" dirty="0">
              <a:latin typeface="+mn-lt"/>
              <a:ea typeface="+mn-ea"/>
              <a:cs typeface="+mn-ea"/>
              <a:sym typeface="+mn-lt"/>
            </a:rPr>
            <a:t>是其中一种敏捷方法</a:t>
          </a:r>
        </a:p>
      </dgm:t>
    </dgm:pt>
    <dgm:pt modelId="{69369DDF-31FA-4781-84FE-0E44DD82AE34}" type="par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0F5569E8-33CF-41CC-B3C5-D88D8655C5A3}" type="sib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0A19791-0D9A-400F-A31F-CF8DC861C0D9}">
      <dgm:prSet custT="1"/>
      <dgm:spPr/>
      <dgm:t>
        <a:bodyPr/>
        <a:lstStyle/>
        <a:p>
          <a:pPr rtl="0"/>
          <a:r>
            <a:rPr lang="en-US" sz="1200" baseline="0" dirty="0">
              <a:latin typeface="+mn-lt"/>
              <a:ea typeface="+mn-ea"/>
              <a:cs typeface="+mn-ea"/>
              <a:sym typeface="+mn-lt"/>
            </a:rPr>
            <a:t>2001</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zh-CN" sz="1200" baseline="0" dirty="0">
              <a:latin typeface="+mn-lt"/>
              <a:ea typeface="+mn-ea"/>
              <a:cs typeface="+mn-ea"/>
              <a:sym typeface="+mn-lt"/>
            </a:rPr>
            <a:t>和</a:t>
          </a:r>
          <a:r>
            <a:rPr lang="en-US" sz="1200" baseline="0" dirty="0">
              <a:latin typeface="+mn-lt"/>
              <a:ea typeface="+mn-ea"/>
              <a:cs typeface="+mn-ea"/>
              <a:sym typeface="+mn-lt"/>
            </a:rPr>
            <a:t>Mike </a:t>
          </a:r>
          <a:r>
            <a:rPr lang="en-US" sz="1200" baseline="0" dirty="0" err="1">
              <a:latin typeface="+mn-lt"/>
              <a:ea typeface="+mn-ea"/>
              <a:cs typeface="+mn-ea"/>
              <a:sym typeface="+mn-lt"/>
            </a:rPr>
            <a:t>Beedle</a:t>
          </a:r>
          <a:r>
            <a:rPr lang="zh-CN" sz="1200" baseline="0" dirty="0">
              <a:latin typeface="+mn-lt"/>
              <a:ea typeface="+mn-ea"/>
              <a:cs typeface="+mn-ea"/>
              <a:sym typeface="+mn-lt"/>
            </a:rPr>
            <a:t>，第一本</a:t>
          </a:r>
          <a:r>
            <a:rPr lang="en-US" sz="1200" baseline="0" dirty="0">
              <a:latin typeface="+mn-lt"/>
              <a:ea typeface="+mn-ea"/>
              <a:cs typeface="+mn-ea"/>
              <a:sym typeface="+mn-lt"/>
            </a:rPr>
            <a:t>Scrum</a:t>
          </a:r>
          <a:r>
            <a:rPr lang="zh-CN" sz="1200" baseline="0" dirty="0">
              <a:latin typeface="+mn-lt"/>
              <a:ea typeface="+mn-ea"/>
              <a:cs typeface="+mn-ea"/>
              <a:sym typeface="+mn-lt"/>
            </a:rPr>
            <a:t>书籍</a:t>
          </a:r>
          <a:r>
            <a:rPr lang="en-US" sz="1200" baseline="0" dirty="0">
              <a:latin typeface="+mn-lt"/>
              <a:ea typeface="+mn-ea"/>
              <a:cs typeface="+mn-ea"/>
              <a:sym typeface="+mn-lt"/>
            </a:rPr>
            <a:t>《Scrum</a:t>
          </a:r>
          <a:r>
            <a:rPr lang="zh-CN" sz="1200" baseline="0" dirty="0">
              <a:latin typeface="+mn-lt"/>
              <a:ea typeface="+mn-ea"/>
              <a:cs typeface="+mn-ea"/>
              <a:sym typeface="+mn-lt"/>
            </a:rPr>
            <a:t>敏捷软件开发</a:t>
          </a:r>
          <a:r>
            <a:rPr lang="en-US" sz="1200" baseline="0" dirty="0">
              <a:latin typeface="+mn-lt"/>
              <a:ea typeface="+mn-ea"/>
              <a:cs typeface="+mn-ea"/>
              <a:sym typeface="+mn-lt"/>
            </a:rPr>
            <a:t>》</a:t>
          </a:r>
          <a:endParaRPr lang="zh-CN" sz="1200" baseline="0" dirty="0">
            <a:latin typeface="+mn-lt"/>
            <a:ea typeface="+mn-ea"/>
            <a:cs typeface="+mn-ea"/>
            <a:sym typeface="+mn-lt"/>
          </a:endParaRPr>
        </a:p>
      </dgm:t>
    </dgm:pt>
    <dgm:pt modelId="{D0EE9931-B201-407D-A06E-3642911D0A01}" type="par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F6FF1B3-ECE2-4DF4-B976-A9A4A7B78A63}" type="sib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695227BA-809D-48B2-91A9-6F4F75A2D5A4}">
      <dgm:prSet custT="1"/>
      <dgm:spPr/>
      <dgm:t>
        <a:bodyPr/>
        <a:lstStyle/>
        <a:p>
          <a:pPr rtl="0"/>
          <a:r>
            <a:rPr lang="en-US" sz="1200" baseline="0" dirty="0">
              <a:latin typeface="+mn-lt"/>
              <a:ea typeface="+mn-ea"/>
              <a:cs typeface="+mn-ea"/>
              <a:sym typeface="+mn-lt"/>
            </a:rPr>
            <a:t>2002</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en-US" sz="1200" baseline="0" dirty="0">
              <a:latin typeface="+mn-lt"/>
              <a:ea typeface="+mn-ea"/>
              <a:cs typeface="+mn-ea"/>
              <a:sym typeface="+mn-lt"/>
            </a:rPr>
            <a:t> </a:t>
          </a:r>
          <a:r>
            <a:rPr lang="zh-CN" sz="1200" baseline="0" dirty="0">
              <a:latin typeface="+mn-lt"/>
              <a:ea typeface="+mn-ea"/>
              <a:cs typeface="+mn-ea"/>
              <a:sym typeface="+mn-lt"/>
            </a:rPr>
            <a:t>和</a:t>
          </a:r>
          <a:r>
            <a:rPr lang="en-US" sz="1200" baseline="0" dirty="0">
              <a:latin typeface="+mn-lt"/>
              <a:ea typeface="+mn-ea"/>
              <a:cs typeface="+mn-ea"/>
              <a:sym typeface="+mn-lt"/>
            </a:rPr>
            <a:t>Mike Cohn</a:t>
          </a:r>
          <a:r>
            <a:rPr lang="zh-CN" sz="1200" baseline="0" dirty="0">
              <a:latin typeface="+mn-lt"/>
              <a:ea typeface="+mn-ea"/>
              <a:cs typeface="+mn-ea"/>
              <a:sym typeface="+mn-lt"/>
            </a:rPr>
            <a:t>，共同创办了</a:t>
          </a:r>
          <a:r>
            <a:rPr lang="en-US" sz="1200" baseline="0" dirty="0">
              <a:latin typeface="+mn-lt"/>
              <a:ea typeface="+mn-ea"/>
              <a:cs typeface="+mn-ea"/>
              <a:sym typeface="+mn-lt"/>
            </a:rPr>
            <a:t>Scrum</a:t>
          </a:r>
          <a:r>
            <a:rPr lang="zh-CN" sz="1200" baseline="0" dirty="0">
              <a:latin typeface="+mn-lt"/>
              <a:ea typeface="+mn-ea"/>
              <a:cs typeface="+mn-ea"/>
              <a:sym typeface="+mn-lt"/>
            </a:rPr>
            <a:t>联盟</a:t>
          </a:r>
        </a:p>
      </dgm:t>
    </dgm:pt>
    <dgm:pt modelId="{5994ADD2-FCA7-4851-9838-327EA573072C}" type="par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3E61DF5-CE6F-40B6-A7BA-F75A4950F87B}" type="sib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975B9A8-88E5-4225-90CD-1C96D00018F7}" type="pres">
      <dgm:prSet presAssocID="{2B84F6F4-7532-4EBE-8835-6BEE09EFE176}" presName="rootnode" presStyleCnt="0">
        <dgm:presLayoutVars>
          <dgm:chMax/>
          <dgm:chPref/>
          <dgm:dir/>
          <dgm:animLvl val="lvl"/>
        </dgm:presLayoutVars>
      </dgm:prSet>
      <dgm:spPr/>
    </dgm:pt>
    <dgm:pt modelId="{44D1382E-82FE-4E31-8F74-845C4573A95D}" type="pres">
      <dgm:prSet presAssocID="{7805E977-ED09-44BF-AF67-AFC0644285FC}" presName="composite" presStyleCnt="0"/>
      <dgm:spPr/>
    </dgm:pt>
    <dgm:pt modelId="{C48429EC-027B-4C14-A09D-A749DDDE1459}" type="pres">
      <dgm:prSet presAssocID="{7805E977-ED09-44BF-AF67-AFC0644285FC}" presName="LShape" presStyleLbl="alignNode1" presStyleIdx="0" presStyleCnt="11"/>
      <dgm:spPr/>
    </dgm:pt>
    <dgm:pt modelId="{56F0FA5E-6040-45BD-AB03-045B801F78A6}" type="pres">
      <dgm:prSet presAssocID="{7805E977-ED09-44BF-AF67-AFC0644285FC}" presName="ParentText" presStyleLbl="revTx" presStyleIdx="0" presStyleCnt="6">
        <dgm:presLayoutVars>
          <dgm:chMax val="0"/>
          <dgm:chPref val="0"/>
          <dgm:bulletEnabled val="1"/>
        </dgm:presLayoutVars>
      </dgm:prSet>
      <dgm:spPr/>
    </dgm:pt>
    <dgm:pt modelId="{0A45B556-6791-4198-9AF2-CF52365B3839}" type="pres">
      <dgm:prSet presAssocID="{7805E977-ED09-44BF-AF67-AFC0644285FC}" presName="Triangle" presStyleLbl="alignNode1" presStyleIdx="1" presStyleCnt="11"/>
      <dgm:spPr/>
    </dgm:pt>
    <dgm:pt modelId="{4A245B12-F954-4BF3-9B50-A728EF1884A8}" type="pres">
      <dgm:prSet presAssocID="{AB40CCD5-0C4E-4DB4-818C-E4F412A0158A}" presName="sibTrans" presStyleCnt="0"/>
      <dgm:spPr/>
    </dgm:pt>
    <dgm:pt modelId="{2D56C8D3-3B81-4BDA-8263-D11B5378B0EF}" type="pres">
      <dgm:prSet presAssocID="{AB40CCD5-0C4E-4DB4-818C-E4F412A0158A}" presName="space" presStyleCnt="0"/>
      <dgm:spPr/>
    </dgm:pt>
    <dgm:pt modelId="{0126F239-E943-48CE-83E1-A94F406A417F}" type="pres">
      <dgm:prSet presAssocID="{2E1BDF03-E478-4C25-AC64-0BD85083B1E7}" presName="composite" presStyleCnt="0"/>
      <dgm:spPr/>
    </dgm:pt>
    <dgm:pt modelId="{0F7DF17C-FCAF-4502-8FB3-618B68107EEA}" type="pres">
      <dgm:prSet presAssocID="{2E1BDF03-E478-4C25-AC64-0BD85083B1E7}" presName="LShape" presStyleLbl="alignNode1" presStyleIdx="2" presStyleCnt="11"/>
      <dgm:spPr/>
    </dgm:pt>
    <dgm:pt modelId="{FB764249-40F7-4C66-B643-8B135C98A04F}" type="pres">
      <dgm:prSet presAssocID="{2E1BDF03-E478-4C25-AC64-0BD85083B1E7}" presName="ParentText" presStyleLbl="revTx" presStyleIdx="1" presStyleCnt="6">
        <dgm:presLayoutVars>
          <dgm:chMax val="0"/>
          <dgm:chPref val="0"/>
          <dgm:bulletEnabled val="1"/>
        </dgm:presLayoutVars>
      </dgm:prSet>
      <dgm:spPr/>
    </dgm:pt>
    <dgm:pt modelId="{C312782A-5D43-424F-88C4-B212590A8DA7}" type="pres">
      <dgm:prSet presAssocID="{2E1BDF03-E478-4C25-AC64-0BD85083B1E7}" presName="Triangle" presStyleLbl="alignNode1" presStyleIdx="3" presStyleCnt="11"/>
      <dgm:spPr/>
    </dgm:pt>
    <dgm:pt modelId="{775BF046-4111-4AE3-AE4B-2709DA0F8552}" type="pres">
      <dgm:prSet presAssocID="{523B4375-30AC-403A-9CA6-E6C9D644AB0C}" presName="sibTrans" presStyleCnt="0"/>
      <dgm:spPr/>
    </dgm:pt>
    <dgm:pt modelId="{25C66F28-5DA1-4593-AE6F-215EF57A366B}" type="pres">
      <dgm:prSet presAssocID="{523B4375-30AC-403A-9CA6-E6C9D644AB0C}" presName="space" presStyleCnt="0"/>
      <dgm:spPr/>
    </dgm:pt>
    <dgm:pt modelId="{7B35FA56-EDBB-4BCC-A002-9700CE88758C}" type="pres">
      <dgm:prSet presAssocID="{D5AF6B1D-AEF5-48E5-900F-89A55BBCE7EC}" presName="composite" presStyleCnt="0"/>
      <dgm:spPr/>
    </dgm:pt>
    <dgm:pt modelId="{EB3A253D-3FE1-4D47-856D-DE2E70ED4F13}" type="pres">
      <dgm:prSet presAssocID="{D5AF6B1D-AEF5-48E5-900F-89A55BBCE7EC}" presName="LShape" presStyleLbl="alignNode1" presStyleIdx="4" presStyleCnt="11"/>
      <dgm:spPr/>
    </dgm:pt>
    <dgm:pt modelId="{B99AED6C-2EDD-4E47-B9BF-09506D3B63E2}" type="pres">
      <dgm:prSet presAssocID="{D5AF6B1D-AEF5-48E5-900F-89A55BBCE7EC}" presName="ParentText" presStyleLbl="revTx" presStyleIdx="2" presStyleCnt="6">
        <dgm:presLayoutVars>
          <dgm:chMax val="0"/>
          <dgm:chPref val="0"/>
          <dgm:bulletEnabled val="1"/>
        </dgm:presLayoutVars>
      </dgm:prSet>
      <dgm:spPr/>
    </dgm:pt>
    <dgm:pt modelId="{D13C6A52-8F16-4ACB-89F7-3A5D72CF1BDF}" type="pres">
      <dgm:prSet presAssocID="{D5AF6B1D-AEF5-48E5-900F-89A55BBCE7EC}" presName="Triangle" presStyleLbl="alignNode1" presStyleIdx="5" presStyleCnt="11"/>
      <dgm:spPr/>
    </dgm:pt>
    <dgm:pt modelId="{FBA80A2A-0094-4A0D-B3CA-2C5D590A3397}" type="pres">
      <dgm:prSet presAssocID="{24C0EB4A-9C86-421E-8E16-798460CD5E55}" presName="sibTrans" presStyleCnt="0"/>
      <dgm:spPr/>
    </dgm:pt>
    <dgm:pt modelId="{24F54ECC-4A44-403A-AF40-D54EE743014F}" type="pres">
      <dgm:prSet presAssocID="{24C0EB4A-9C86-421E-8E16-798460CD5E55}" presName="space" presStyleCnt="0"/>
      <dgm:spPr/>
    </dgm:pt>
    <dgm:pt modelId="{E8E4B12D-1A96-4FCC-AFDF-FD45F125C58C}" type="pres">
      <dgm:prSet presAssocID="{AAE38B31-2862-4555-85E4-9CC05D44A9E6}" presName="composite" presStyleCnt="0"/>
      <dgm:spPr/>
    </dgm:pt>
    <dgm:pt modelId="{BA6A3AC6-AA20-4237-BE1F-E6891A2605BA}" type="pres">
      <dgm:prSet presAssocID="{AAE38B31-2862-4555-85E4-9CC05D44A9E6}" presName="LShape" presStyleLbl="alignNode1" presStyleIdx="6" presStyleCnt="11"/>
      <dgm:spPr/>
    </dgm:pt>
    <dgm:pt modelId="{845B997D-BD2A-4B51-B588-C30D6DF5CE5D}" type="pres">
      <dgm:prSet presAssocID="{AAE38B31-2862-4555-85E4-9CC05D44A9E6}" presName="ParentText" presStyleLbl="revTx" presStyleIdx="3" presStyleCnt="6">
        <dgm:presLayoutVars>
          <dgm:chMax val="0"/>
          <dgm:chPref val="0"/>
          <dgm:bulletEnabled val="1"/>
        </dgm:presLayoutVars>
      </dgm:prSet>
      <dgm:spPr/>
    </dgm:pt>
    <dgm:pt modelId="{1ABE50B9-B447-4FCF-B4CD-4DD73039F800}" type="pres">
      <dgm:prSet presAssocID="{AAE38B31-2862-4555-85E4-9CC05D44A9E6}" presName="Triangle" presStyleLbl="alignNode1" presStyleIdx="7" presStyleCnt="11"/>
      <dgm:spPr/>
    </dgm:pt>
    <dgm:pt modelId="{D7DCABCC-6025-43B7-94E1-DB6B9683BD33}" type="pres">
      <dgm:prSet presAssocID="{0F5569E8-33CF-41CC-B3C5-D88D8655C5A3}" presName="sibTrans" presStyleCnt="0"/>
      <dgm:spPr/>
    </dgm:pt>
    <dgm:pt modelId="{27FB863C-E2E5-401D-9A88-40C95C81344C}" type="pres">
      <dgm:prSet presAssocID="{0F5569E8-33CF-41CC-B3C5-D88D8655C5A3}" presName="space" presStyleCnt="0"/>
      <dgm:spPr/>
    </dgm:pt>
    <dgm:pt modelId="{DD31BB7D-A682-49A9-8655-29720B2DE38A}" type="pres">
      <dgm:prSet presAssocID="{40A19791-0D9A-400F-A31F-CF8DC861C0D9}" presName="composite" presStyleCnt="0"/>
      <dgm:spPr/>
    </dgm:pt>
    <dgm:pt modelId="{4A9D8E72-A4D4-4F2C-8794-41E163FA49C1}" type="pres">
      <dgm:prSet presAssocID="{40A19791-0D9A-400F-A31F-CF8DC861C0D9}" presName="LShape" presStyleLbl="alignNode1" presStyleIdx="8" presStyleCnt="11"/>
      <dgm:spPr/>
    </dgm:pt>
    <dgm:pt modelId="{B2DE6A7C-D0B2-4643-AD7E-0327870E4908}" type="pres">
      <dgm:prSet presAssocID="{40A19791-0D9A-400F-A31F-CF8DC861C0D9}" presName="ParentText" presStyleLbl="revTx" presStyleIdx="4" presStyleCnt="6">
        <dgm:presLayoutVars>
          <dgm:chMax val="0"/>
          <dgm:chPref val="0"/>
          <dgm:bulletEnabled val="1"/>
        </dgm:presLayoutVars>
      </dgm:prSet>
      <dgm:spPr/>
    </dgm:pt>
    <dgm:pt modelId="{031AF303-7EA7-41C1-B5AD-C047B74C7F33}" type="pres">
      <dgm:prSet presAssocID="{40A19791-0D9A-400F-A31F-CF8DC861C0D9}" presName="Triangle" presStyleLbl="alignNode1" presStyleIdx="9" presStyleCnt="11"/>
      <dgm:spPr/>
    </dgm:pt>
    <dgm:pt modelId="{CBCBB437-7333-4F48-860F-88D955E1D73F}" type="pres">
      <dgm:prSet presAssocID="{9F6FF1B3-ECE2-4DF4-B976-A9A4A7B78A63}" presName="sibTrans" presStyleCnt="0"/>
      <dgm:spPr/>
    </dgm:pt>
    <dgm:pt modelId="{CE4A9870-CF40-4B35-B680-B55CCD975EAB}" type="pres">
      <dgm:prSet presAssocID="{9F6FF1B3-ECE2-4DF4-B976-A9A4A7B78A63}" presName="space" presStyleCnt="0"/>
      <dgm:spPr/>
    </dgm:pt>
    <dgm:pt modelId="{1AB7F580-3748-4D1A-AE07-78AAB413793C}" type="pres">
      <dgm:prSet presAssocID="{695227BA-809D-48B2-91A9-6F4F75A2D5A4}" presName="composite" presStyleCnt="0"/>
      <dgm:spPr/>
    </dgm:pt>
    <dgm:pt modelId="{7A60A4A9-9F4E-4C75-8A59-176678C31A50}" type="pres">
      <dgm:prSet presAssocID="{695227BA-809D-48B2-91A9-6F4F75A2D5A4}" presName="LShape" presStyleLbl="alignNode1" presStyleIdx="10" presStyleCnt="11"/>
      <dgm:spPr/>
    </dgm:pt>
    <dgm:pt modelId="{F9378B05-A8C0-4BED-9234-EA0EACF08C36}" type="pres">
      <dgm:prSet presAssocID="{695227BA-809D-48B2-91A9-6F4F75A2D5A4}" presName="ParentText" presStyleLbl="revTx" presStyleIdx="5" presStyleCnt="6">
        <dgm:presLayoutVars>
          <dgm:chMax val="0"/>
          <dgm:chPref val="0"/>
          <dgm:bulletEnabled val="1"/>
        </dgm:presLayoutVars>
      </dgm:prSet>
      <dgm:spPr/>
    </dgm:pt>
  </dgm:ptLst>
  <dgm:cxnLst>
    <dgm:cxn modelId="{85752C23-1950-4550-AE0D-3F986295972C}" type="presOf" srcId="{7805E977-ED09-44BF-AF67-AFC0644285FC}" destId="{56F0FA5E-6040-45BD-AB03-045B801F78A6}" srcOrd="0" destOrd="0" presId="urn:microsoft.com/office/officeart/2009/3/layout/StepUpProcess"/>
    <dgm:cxn modelId="{6912E126-4D7D-49C8-B127-605F61E20711}" type="presOf" srcId="{695227BA-809D-48B2-91A9-6F4F75A2D5A4}" destId="{F9378B05-A8C0-4BED-9234-EA0EACF08C36}" srcOrd="0" destOrd="0" presId="urn:microsoft.com/office/officeart/2009/3/layout/StepUpProcess"/>
    <dgm:cxn modelId="{45409E29-3851-4E24-8EFC-AC89FC811DBD}" srcId="{2B84F6F4-7532-4EBE-8835-6BEE09EFE176}" destId="{D5AF6B1D-AEF5-48E5-900F-89A55BBCE7EC}" srcOrd="2" destOrd="0" parTransId="{ACBA6CE0-262E-4134-86C5-A4EEB8633D42}" sibTransId="{24C0EB4A-9C86-421E-8E16-798460CD5E55}"/>
    <dgm:cxn modelId="{9D497835-5404-49DD-964D-CD9389C76D46}" type="presOf" srcId="{2B84F6F4-7532-4EBE-8835-6BEE09EFE176}" destId="{4975B9A8-88E5-4225-90CD-1C96D00018F7}" srcOrd="0" destOrd="0" presId="urn:microsoft.com/office/officeart/2009/3/layout/StepUpProcess"/>
    <dgm:cxn modelId="{4B3FED3A-741C-4244-BFC1-331D070F2ABC}" srcId="{2B84F6F4-7532-4EBE-8835-6BEE09EFE176}" destId="{695227BA-809D-48B2-91A9-6F4F75A2D5A4}" srcOrd="5" destOrd="0" parTransId="{5994ADD2-FCA7-4851-9838-327EA573072C}" sibTransId="{93E61DF5-CE6F-40B6-A7BA-F75A4950F87B}"/>
    <dgm:cxn modelId="{F4149B62-1BE7-4E71-AABA-2A8852935CC2}" srcId="{2B84F6F4-7532-4EBE-8835-6BEE09EFE176}" destId="{AAE38B31-2862-4555-85E4-9CC05D44A9E6}" srcOrd="3" destOrd="0" parTransId="{69369DDF-31FA-4781-84FE-0E44DD82AE34}" sibTransId="{0F5569E8-33CF-41CC-B3C5-D88D8655C5A3}"/>
    <dgm:cxn modelId="{CC1E366A-DA32-4FA8-8925-4334E8A4C70D}" srcId="{2B84F6F4-7532-4EBE-8835-6BEE09EFE176}" destId="{40A19791-0D9A-400F-A31F-CF8DC861C0D9}" srcOrd="4" destOrd="0" parTransId="{D0EE9931-B201-407D-A06E-3642911D0A01}" sibTransId="{9F6FF1B3-ECE2-4DF4-B976-A9A4A7B78A63}"/>
    <dgm:cxn modelId="{042ACB76-7163-42E3-800C-6603E516C5E0}" type="presOf" srcId="{2E1BDF03-E478-4C25-AC64-0BD85083B1E7}" destId="{FB764249-40F7-4C66-B643-8B135C98A04F}" srcOrd="0" destOrd="0" presId="urn:microsoft.com/office/officeart/2009/3/layout/StepUpProcess"/>
    <dgm:cxn modelId="{3843FF77-A42A-449F-87CB-82B2C27F7E15}" type="presOf" srcId="{AAE38B31-2862-4555-85E4-9CC05D44A9E6}" destId="{845B997D-BD2A-4B51-B588-C30D6DF5CE5D}" srcOrd="0" destOrd="0" presId="urn:microsoft.com/office/officeart/2009/3/layout/StepUpProcess"/>
    <dgm:cxn modelId="{518DB49E-2F61-4E9C-B1B5-DC8AC2BDF52F}" srcId="{2B84F6F4-7532-4EBE-8835-6BEE09EFE176}" destId="{2E1BDF03-E478-4C25-AC64-0BD85083B1E7}" srcOrd="1" destOrd="0" parTransId="{595663AA-8EC8-4A44-965B-471EDA8A8680}" sibTransId="{523B4375-30AC-403A-9CA6-E6C9D644AB0C}"/>
    <dgm:cxn modelId="{2E959EAA-FCE8-483D-ACD6-4C5040B0FDC4}" type="presOf" srcId="{40A19791-0D9A-400F-A31F-CF8DC861C0D9}" destId="{B2DE6A7C-D0B2-4643-AD7E-0327870E4908}" srcOrd="0" destOrd="0" presId="urn:microsoft.com/office/officeart/2009/3/layout/StepUpProcess"/>
    <dgm:cxn modelId="{A84AC1DB-5D99-4496-A63A-957026369ACB}" srcId="{2B84F6F4-7532-4EBE-8835-6BEE09EFE176}" destId="{7805E977-ED09-44BF-AF67-AFC0644285FC}" srcOrd="0" destOrd="0" parTransId="{E7697F8D-4A31-4861-A53D-C6F9B21C420C}" sibTransId="{AB40CCD5-0C4E-4DB4-818C-E4F412A0158A}"/>
    <dgm:cxn modelId="{0E6A32F6-43A8-46AE-A495-AE6B5F801633}" type="presOf" srcId="{D5AF6B1D-AEF5-48E5-900F-89A55BBCE7EC}" destId="{B99AED6C-2EDD-4E47-B9BF-09506D3B63E2}" srcOrd="0" destOrd="0" presId="urn:microsoft.com/office/officeart/2009/3/layout/StepUpProcess"/>
    <dgm:cxn modelId="{149F8FEA-9101-4148-ABBE-315AC5F077E7}" type="presParOf" srcId="{4975B9A8-88E5-4225-90CD-1C96D00018F7}" destId="{44D1382E-82FE-4E31-8F74-845C4573A95D}" srcOrd="0" destOrd="0" presId="urn:microsoft.com/office/officeart/2009/3/layout/StepUpProcess"/>
    <dgm:cxn modelId="{76731B87-83CA-44C5-9D84-9AF1B208B78F}" type="presParOf" srcId="{44D1382E-82FE-4E31-8F74-845C4573A95D}" destId="{C48429EC-027B-4C14-A09D-A749DDDE1459}" srcOrd="0" destOrd="0" presId="urn:microsoft.com/office/officeart/2009/3/layout/StepUpProcess"/>
    <dgm:cxn modelId="{BF713B6D-80C7-4E19-B954-22B1DE364745}" type="presParOf" srcId="{44D1382E-82FE-4E31-8F74-845C4573A95D}" destId="{56F0FA5E-6040-45BD-AB03-045B801F78A6}" srcOrd="1" destOrd="0" presId="urn:microsoft.com/office/officeart/2009/3/layout/StepUpProcess"/>
    <dgm:cxn modelId="{4D865158-A159-4FC3-8BB2-6E7ED4C3D25A}" type="presParOf" srcId="{44D1382E-82FE-4E31-8F74-845C4573A95D}" destId="{0A45B556-6791-4198-9AF2-CF52365B3839}" srcOrd="2" destOrd="0" presId="urn:microsoft.com/office/officeart/2009/3/layout/StepUpProcess"/>
    <dgm:cxn modelId="{9D1CCCFA-FDC5-4DB0-9A19-01480D5377CD}" type="presParOf" srcId="{4975B9A8-88E5-4225-90CD-1C96D00018F7}" destId="{4A245B12-F954-4BF3-9B50-A728EF1884A8}" srcOrd="1" destOrd="0" presId="urn:microsoft.com/office/officeart/2009/3/layout/StepUpProcess"/>
    <dgm:cxn modelId="{C54CD825-FAE5-4EC1-B63A-82C5B1572D93}" type="presParOf" srcId="{4A245B12-F954-4BF3-9B50-A728EF1884A8}" destId="{2D56C8D3-3B81-4BDA-8263-D11B5378B0EF}" srcOrd="0" destOrd="0" presId="urn:microsoft.com/office/officeart/2009/3/layout/StepUpProcess"/>
    <dgm:cxn modelId="{8AC82DC3-B0F5-4164-B6E5-88C0ED795C8B}" type="presParOf" srcId="{4975B9A8-88E5-4225-90CD-1C96D00018F7}" destId="{0126F239-E943-48CE-83E1-A94F406A417F}" srcOrd="2" destOrd="0" presId="urn:microsoft.com/office/officeart/2009/3/layout/StepUpProcess"/>
    <dgm:cxn modelId="{F733FA12-97DD-461C-9468-BAEF75A6B30C}" type="presParOf" srcId="{0126F239-E943-48CE-83E1-A94F406A417F}" destId="{0F7DF17C-FCAF-4502-8FB3-618B68107EEA}" srcOrd="0" destOrd="0" presId="urn:microsoft.com/office/officeart/2009/3/layout/StepUpProcess"/>
    <dgm:cxn modelId="{F25F4440-5E73-4018-ABD2-40E1E9FABE04}" type="presParOf" srcId="{0126F239-E943-48CE-83E1-A94F406A417F}" destId="{FB764249-40F7-4C66-B643-8B135C98A04F}" srcOrd="1" destOrd="0" presId="urn:microsoft.com/office/officeart/2009/3/layout/StepUpProcess"/>
    <dgm:cxn modelId="{0FCC05E2-237A-4E99-AB1B-EF63FC509B6B}" type="presParOf" srcId="{0126F239-E943-48CE-83E1-A94F406A417F}" destId="{C312782A-5D43-424F-88C4-B212590A8DA7}" srcOrd="2" destOrd="0" presId="urn:microsoft.com/office/officeart/2009/3/layout/StepUpProcess"/>
    <dgm:cxn modelId="{CA3D8AE0-AE6C-4443-9E6A-7C278F6C8688}" type="presParOf" srcId="{4975B9A8-88E5-4225-90CD-1C96D00018F7}" destId="{775BF046-4111-4AE3-AE4B-2709DA0F8552}" srcOrd="3" destOrd="0" presId="urn:microsoft.com/office/officeart/2009/3/layout/StepUpProcess"/>
    <dgm:cxn modelId="{EF492590-6450-4C0F-A50E-75CACF57853E}" type="presParOf" srcId="{775BF046-4111-4AE3-AE4B-2709DA0F8552}" destId="{25C66F28-5DA1-4593-AE6F-215EF57A366B}" srcOrd="0" destOrd="0" presId="urn:microsoft.com/office/officeart/2009/3/layout/StepUpProcess"/>
    <dgm:cxn modelId="{A8FA1568-6C34-4ACC-97E2-5AF45BC68F1E}" type="presParOf" srcId="{4975B9A8-88E5-4225-90CD-1C96D00018F7}" destId="{7B35FA56-EDBB-4BCC-A002-9700CE88758C}" srcOrd="4" destOrd="0" presId="urn:microsoft.com/office/officeart/2009/3/layout/StepUpProcess"/>
    <dgm:cxn modelId="{2EB07E18-40DB-4F01-B43E-441D3793FEEE}" type="presParOf" srcId="{7B35FA56-EDBB-4BCC-A002-9700CE88758C}" destId="{EB3A253D-3FE1-4D47-856D-DE2E70ED4F13}" srcOrd="0" destOrd="0" presId="urn:microsoft.com/office/officeart/2009/3/layout/StepUpProcess"/>
    <dgm:cxn modelId="{A41A8495-DACB-4F40-9475-2315E7A89FC2}" type="presParOf" srcId="{7B35FA56-EDBB-4BCC-A002-9700CE88758C}" destId="{B99AED6C-2EDD-4E47-B9BF-09506D3B63E2}" srcOrd="1" destOrd="0" presId="urn:microsoft.com/office/officeart/2009/3/layout/StepUpProcess"/>
    <dgm:cxn modelId="{6EE05B8B-6856-49DB-BEB8-0C32099F6EA6}" type="presParOf" srcId="{7B35FA56-EDBB-4BCC-A002-9700CE88758C}" destId="{D13C6A52-8F16-4ACB-89F7-3A5D72CF1BDF}" srcOrd="2" destOrd="0" presId="urn:microsoft.com/office/officeart/2009/3/layout/StepUpProcess"/>
    <dgm:cxn modelId="{A2A5D621-6FBC-4935-9963-71601AD2B479}" type="presParOf" srcId="{4975B9A8-88E5-4225-90CD-1C96D00018F7}" destId="{FBA80A2A-0094-4A0D-B3CA-2C5D590A3397}" srcOrd="5" destOrd="0" presId="urn:microsoft.com/office/officeart/2009/3/layout/StepUpProcess"/>
    <dgm:cxn modelId="{F56F1A7A-283B-459A-8A64-9834849E8D36}" type="presParOf" srcId="{FBA80A2A-0094-4A0D-B3CA-2C5D590A3397}" destId="{24F54ECC-4A44-403A-AF40-D54EE743014F}" srcOrd="0" destOrd="0" presId="urn:microsoft.com/office/officeart/2009/3/layout/StepUpProcess"/>
    <dgm:cxn modelId="{B2267185-083A-42FB-88B5-19D45ABF9F2C}" type="presParOf" srcId="{4975B9A8-88E5-4225-90CD-1C96D00018F7}" destId="{E8E4B12D-1A96-4FCC-AFDF-FD45F125C58C}" srcOrd="6" destOrd="0" presId="urn:microsoft.com/office/officeart/2009/3/layout/StepUpProcess"/>
    <dgm:cxn modelId="{FD4FEAB4-0122-4632-A8DF-1D2CE6CCCB1A}" type="presParOf" srcId="{E8E4B12D-1A96-4FCC-AFDF-FD45F125C58C}" destId="{BA6A3AC6-AA20-4237-BE1F-E6891A2605BA}" srcOrd="0" destOrd="0" presId="urn:microsoft.com/office/officeart/2009/3/layout/StepUpProcess"/>
    <dgm:cxn modelId="{3CFB7AEE-14F7-4935-ADF3-1A1D9ADB155C}" type="presParOf" srcId="{E8E4B12D-1A96-4FCC-AFDF-FD45F125C58C}" destId="{845B997D-BD2A-4B51-B588-C30D6DF5CE5D}" srcOrd="1" destOrd="0" presId="urn:microsoft.com/office/officeart/2009/3/layout/StepUpProcess"/>
    <dgm:cxn modelId="{F60662E3-DC07-4109-B84F-23A4D19247EC}" type="presParOf" srcId="{E8E4B12D-1A96-4FCC-AFDF-FD45F125C58C}" destId="{1ABE50B9-B447-4FCF-B4CD-4DD73039F800}" srcOrd="2" destOrd="0" presId="urn:microsoft.com/office/officeart/2009/3/layout/StepUpProcess"/>
    <dgm:cxn modelId="{40829B99-E720-4EB9-9B23-580FDFEB10DC}" type="presParOf" srcId="{4975B9A8-88E5-4225-90CD-1C96D00018F7}" destId="{D7DCABCC-6025-43B7-94E1-DB6B9683BD33}" srcOrd="7" destOrd="0" presId="urn:microsoft.com/office/officeart/2009/3/layout/StepUpProcess"/>
    <dgm:cxn modelId="{C16103F8-FE2C-476A-9D11-ED474022DAA2}" type="presParOf" srcId="{D7DCABCC-6025-43B7-94E1-DB6B9683BD33}" destId="{27FB863C-E2E5-401D-9A88-40C95C81344C}" srcOrd="0" destOrd="0" presId="urn:microsoft.com/office/officeart/2009/3/layout/StepUpProcess"/>
    <dgm:cxn modelId="{AFB22346-7DE1-4BCE-8205-29CD53549B83}" type="presParOf" srcId="{4975B9A8-88E5-4225-90CD-1C96D00018F7}" destId="{DD31BB7D-A682-49A9-8655-29720B2DE38A}" srcOrd="8" destOrd="0" presId="urn:microsoft.com/office/officeart/2009/3/layout/StepUpProcess"/>
    <dgm:cxn modelId="{67039E83-F083-46ED-9F16-AFFC6D8B58A8}" type="presParOf" srcId="{DD31BB7D-A682-49A9-8655-29720B2DE38A}" destId="{4A9D8E72-A4D4-4F2C-8794-41E163FA49C1}" srcOrd="0" destOrd="0" presId="urn:microsoft.com/office/officeart/2009/3/layout/StepUpProcess"/>
    <dgm:cxn modelId="{73ECD4FB-9AD1-4735-9EB7-68914A22AB6C}" type="presParOf" srcId="{DD31BB7D-A682-49A9-8655-29720B2DE38A}" destId="{B2DE6A7C-D0B2-4643-AD7E-0327870E4908}" srcOrd="1" destOrd="0" presId="urn:microsoft.com/office/officeart/2009/3/layout/StepUpProcess"/>
    <dgm:cxn modelId="{CD915A87-9F00-4F41-B596-996CE24AE2F4}" type="presParOf" srcId="{DD31BB7D-A682-49A9-8655-29720B2DE38A}" destId="{031AF303-7EA7-41C1-B5AD-C047B74C7F33}" srcOrd="2" destOrd="0" presId="urn:microsoft.com/office/officeart/2009/3/layout/StepUpProcess"/>
    <dgm:cxn modelId="{96E98735-3BF3-4E58-8A7A-964C3DDC0203}" type="presParOf" srcId="{4975B9A8-88E5-4225-90CD-1C96D00018F7}" destId="{CBCBB437-7333-4F48-860F-88D955E1D73F}" srcOrd="9" destOrd="0" presId="urn:microsoft.com/office/officeart/2009/3/layout/StepUpProcess"/>
    <dgm:cxn modelId="{8CBBB768-81B9-4BB1-84C6-227CBEF8FC46}" type="presParOf" srcId="{CBCBB437-7333-4F48-860F-88D955E1D73F}" destId="{CE4A9870-CF40-4B35-B680-B55CCD975EAB}" srcOrd="0" destOrd="0" presId="urn:microsoft.com/office/officeart/2009/3/layout/StepUpProcess"/>
    <dgm:cxn modelId="{6DD35D7A-8AD3-45B8-A540-797CA2DC12B2}" type="presParOf" srcId="{4975B9A8-88E5-4225-90CD-1C96D00018F7}" destId="{1AB7F580-3748-4D1A-AE07-78AAB413793C}" srcOrd="10" destOrd="0" presId="urn:microsoft.com/office/officeart/2009/3/layout/StepUpProcess"/>
    <dgm:cxn modelId="{57094F23-CF65-4795-83D4-5C757BFC7520}" type="presParOf" srcId="{1AB7F580-3748-4D1A-AE07-78AAB413793C}" destId="{7A60A4A9-9F4E-4C75-8A59-176678C31A50}" srcOrd="0" destOrd="0" presId="urn:microsoft.com/office/officeart/2009/3/layout/StepUpProcess"/>
    <dgm:cxn modelId="{62D68B2C-A095-47D0-B0DB-BE5CADBCC232}" type="presParOf" srcId="{1AB7F580-3748-4D1A-AE07-78AAB413793C}" destId="{F9378B05-A8C0-4BED-9234-EA0EACF08C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pt>
    <dgm:pt modelId="{1F687AB4-3CFD-C04D-A187-39FB28A8914B}" type="pres">
      <dgm:prSet presAssocID="{456A5F72-A396-5945-9498-8DC24AFD9FB3}" presName="sibTrans" presStyleLbl="node1" presStyleIdx="0" presStyleCnt="4"/>
      <dgm:spPr/>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pt>
    <dgm:pt modelId="{654B41CB-D7B1-4443-963C-32D86E1DC6DC}" type="pres">
      <dgm:prSet presAssocID="{7E73A900-70C9-B744-99AF-DAC56D4F96B1}" presName="sibTrans" presStyleLbl="node1" presStyleIdx="1" presStyleCnt="4"/>
      <dgm:spPr/>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pt>
    <dgm:pt modelId="{19199754-3D5F-6140-83A2-96ACE19041C3}" type="pres">
      <dgm:prSet presAssocID="{D057A099-66C2-1E4D-8A49-EA72404DB3FF}" presName="sibTrans" presStyleLbl="node1" presStyleIdx="2" presStyleCnt="4"/>
      <dgm:spPr/>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pt>
    <dgm:pt modelId="{5AF8B1BD-91E6-244D-82BB-084899FFA0B7}" type="pres">
      <dgm:prSet presAssocID="{1CEECFDA-A230-4D43-BBBA-BC790BCAF3F6}" presName="sibTrans" presStyleLbl="node1" presStyleIdx="3" presStyleCnt="4"/>
      <dgm:spPr/>
    </dgm:pt>
  </dgm:ptLst>
  <dgm:cxnLst>
    <dgm:cxn modelId="{1FF5FE0C-5619-4D0C-B742-373341F38859}" type="presOf" srcId="{B280ACCA-4AD8-FF41-B094-E15EC87C2D3E}" destId="{ACD7C7CD-6B87-E246-BC2D-004A113B430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BB7F2342-D1C0-44A3-A018-66586C5E04C9}" type="presOf" srcId="{3FFD27E6-FE9F-CC4B-98EF-8AE2892A86D9}" destId="{1D022C36-4A71-FA40-8862-E3F69D2FAFD8}"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7AC98F4D-9F71-AC45-B518-D1E9249D3885}" srcId="{B280ACCA-4AD8-FF41-B094-E15EC87C2D3E}" destId="{E9FEC699-FB75-C843-BA7C-334BA24B2713}" srcOrd="2" destOrd="0" parTransId="{E32895D0-0975-5B4C-B1BF-7E237C83E578}" sibTransId="{D057A099-66C2-1E4D-8A49-EA72404DB3FF}"/>
    <dgm:cxn modelId="{B7C45A58-232B-4BF6-9BD2-CC825E064E54}" type="presOf" srcId="{1CEECFDA-A230-4D43-BBBA-BC790BCAF3F6}" destId="{5AF8B1BD-91E6-244D-82BB-084899FFA0B7}" srcOrd="0" destOrd="0" presId="urn:microsoft.com/office/officeart/2005/8/layout/cycle1"/>
    <dgm:cxn modelId="{84CB66A4-2A32-469E-ACE5-DCFE5B48C17E}" type="presOf" srcId="{E9FEC699-FB75-C843-BA7C-334BA24B2713}" destId="{66F9B87E-CB23-634F-9A42-92B27EE07D52}"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8BBD94BE-A471-4143-8C44-64E790017B57}" type="presOf" srcId="{456A5F72-A396-5945-9498-8DC24AFD9FB3}" destId="{1F687AB4-3CFD-C04D-A187-39FB28A8914B}"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3460E8F2-D596-4723-954A-E7BDE2F05DFD}" type="presOf" srcId="{11DE9BA7-DC66-9147-84A6-BBF1100863D4}" destId="{83892ABE-4C5D-D749-AF31-EF89EA073109}"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CA6C60B1-A29B-4B4B-A272-88B6EE1C45C2}" type="parTrans" cxnId="{9E79FBC3-7927-9048-9D52-8135A0FDA25A}">
      <dgm:prSet/>
      <dgm:spPr/>
      <dgm:t>
        <a:bodyPr/>
        <a:lstStyle/>
        <a:p>
          <a:endParaRPr lang="en-US"/>
        </a:p>
      </dgm:t>
    </dgm:pt>
    <dgm:pt modelId="{1CEECFDA-A230-4D43-BBBA-BC790BCAF3F6}" type="sib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pt>
    <dgm:pt modelId="{1F687AB4-3CFD-C04D-A187-39FB28A8914B}" type="pres">
      <dgm:prSet presAssocID="{456A5F72-A396-5945-9498-8DC24AFD9FB3}" presName="sibTrans" presStyleLbl="node1" presStyleIdx="0" presStyleCnt="4"/>
      <dgm:spPr/>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pt>
    <dgm:pt modelId="{654B41CB-D7B1-4443-963C-32D86E1DC6DC}" type="pres">
      <dgm:prSet presAssocID="{7E73A900-70C9-B744-99AF-DAC56D4F96B1}" presName="sibTrans" presStyleLbl="node1" presStyleIdx="1" presStyleCnt="4"/>
      <dgm:spPr/>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pt>
    <dgm:pt modelId="{19199754-3D5F-6140-83A2-96ACE19041C3}" type="pres">
      <dgm:prSet presAssocID="{D057A099-66C2-1E4D-8A49-EA72404DB3FF}" presName="sibTrans" presStyleLbl="node1" presStyleIdx="2" presStyleCnt="4"/>
      <dgm:spPr/>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pt>
    <dgm:pt modelId="{5AF8B1BD-91E6-244D-82BB-084899FFA0B7}" type="pres">
      <dgm:prSet presAssocID="{1CEECFDA-A230-4D43-BBBA-BC790BCAF3F6}" presName="sibTrans" presStyleLbl="node1" presStyleIdx="3" presStyleCnt="4"/>
      <dgm:spPr/>
    </dgm:pt>
  </dgm:ptLst>
  <dgm:cxnLst>
    <dgm:cxn modelId="{96CD8413-4AA2-44F5-9AA8-390442EB48C6}" type="presOf" srcId="{B280ACCA-4AD8-FF41-B094-E15EC87C2D3E}" destId="{ACD7C7CD-6B87-E246-BC2D-004A113B430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7727AC69-A715-7742-BD02-8A970036290E}" srcId="{B280ACCA-4AD8-FF41-B094-E15EC87C2D3E}" destId="{11DE9BA7-DC66-9147-84A6-BBF1100863D4}" srcOrd="1" destOrd="0" parTransId="{72C00DA0-04CD-3746-B727-B31AC924E41F}" sibTransId="{7E73A900-70C9-B744-99AF-DAC56D4F96B1}"/>
    <dgm:cxn modelId="{B161E349-3D99-4648-9732-C5BEC605EAD6}" type="presOf" srcId="{7E73A900-70C9-B744-99AF-DAC56D4F96B1}" destId="{654B41CB-D7B1-4443-963C-32D86E1DC6DC}"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93F9B952-26FA-441C-A196-017D115B4AFE}" type="presOf" srcId="{456A5F72-A396-5945-9498-8DC24AFD9FB3}" destId="{1F687AB4-3CFD-C04D-A187-39FB28A8914B}" srcOrd="0" destOrd="0" presId="urn:microsoft.com/office/officeart/2005/8/layout/cycle1"/>
    <dgm:cxn modelId="{D70D1F5A-9A42-41C5-B162-5B60DB3EF0C5}" type="presOf" srcId="{11DE9BA7-DC66-9147-84A6-BBF1100863D4}" destId="{83892ABE-4C5D-D749-AF31-EF89EA073109}" srcOrd="0" destOrd="0" presId="urn:microsoft.com/office/officeart/2005/8/layout/cycle1"/>
    <dgm:cxn modelId="{335B2A9B-79A2-4009-ABB1-A34167D4D28B}" type="presOf" srcId="{E9FEC699-FB75-C843-BA7C-334BA24B2713}" destId="{66F9B87E-CB23-634F-9A42-92B27EE07D52}" srcOrd="0" destOrd="0" presId="urn:microsoft.com/office/officeart/2005/8/layout/cycle1"/>
    <dgm:cxn modelId="{1EDA20B2-F844-4B54-8704-1695D4A1C0CF}" type="presOf" srcId="{3FFD27E6-FE9F-CC4B-98EF-8AE2892A86D9}" destId="{1D022C36-4A71-FA40-8862-E3F69D2FAFD8}" srcOrd="0" destOrd="0" presId="urn:microsoft.com/office/officeart/2005/8/layout/cycle1"/>
    <dgm:cxn modelId="{3F030AC0-79B8-4C59-BAE5-CFC2C472B0A7}" type="presOf" srcId="{1CEECFDA-A230-4D43-BBBA-BC790BCAF3F6}" destId="{5AF8B1BD-91E6-244D-82BB-084899FFA0B7}"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0FA1D7DC-886C-4E26-8483-FA2363143E3A}" type="presOf" srcId="{D057A099-66C2-1E4D-8A49-EA72404DB3FF}" destId="{19199754-3D5F-6140-83A2-96ACE19041C3}" srcOrd="0" destOrd="0" presId="urn:microsoft.com/office/officeart/2005/8/layout/cycle1"/>
    <dgm:cxn modelId="{62F6C5EC-32D6-40C5-9637-DD8AC5180BEB}" type="presOf" srcId="{DA1F5513-1C5F-C949-B6E8-593E789F94F1}" destId="{CB92BBC6-EBF4-1D49-A7F1-241A64EEBD0D}" srcOrd="0" destOrd="0" presId="urn:microsoft.com/office/officeart/2005/8/layout/cycle1"/>
    <dgm:cxn modelId="{F8FAD47A-F876-47D2-A12B-1711A3E0D994}" type="presParOf" srcId="{ACD7C7CD-6B87-E246-BC2D-004A113B4308}" destId="{5DC8A430-E503-C446-9AE8-1E0E6B997737}" srcOrd="0" destOrd="0" presId="urn:microsoft.com/office/officeart/2005/8/layout/cycle1"/>
    <dgm:cxn modelId="{D1AA70CC-F64D-408F-B066-4B0564F8B40E}" type="presParOf" srcId="{ACD7C7CD-6B87-E246-BC2D-004A113B4308}" destId="{1D022C36-4A71-FA40-8862-E3F69D2FAFD8}" srcOrd="1" destOrd="0" presId="urn:microsoft.com/office/officeart/2005/8/layout/cycle1"/>
    <dgm:cxn modelId="{5A2BF723-548B-4759-A517-D14A45556D6D}" type="presParOf" srcId="{ACD7C7CD-6B87-E246-BC2D-004A113B4308}" destId="{1F687AB4-3CFD-C04D-A187-39FB28A8914B}" srcOrd="2" destOrd="0" presId="urn:microsoft.com/office/officeart/2005/8/layout/cycle1"/>
    <dgm:cxn modelId="{11F1F8E7-E4BE-4042-949E-2E3DAB4C72CA}" type="presParOf" srcId="{ACD7C7CD-6B87-E246-BC2D-004A113B4308}" destId="{67215068-DAF5-4F43-A885-0A5BE6A4B78B}" srcOrd="3" destOrd="0" presId="urn:microsoft.com/office/officeart/2005/8/layout/cycle1"/>
    <dgm:cxn modelId="{089072E0-550A-427E-905F-5C41C4F8756A}" type="presParOf" srcId="{ACD7C7CD-6B87-E246-BC2D-004A113B4308}" destId="{83892ABE-4C5D-D749-AF31-EF89EA073109}" srcOrd="4" destOrd="0" presId="urn:microsoft.com/office/officeart/2005/8/layout/cycle1"/>
    <dgm:cxn modelId="{EC5A2D66-3BAB-4ED2-B62A-99F60E58BF48}" type="presParOf" srcId="{ACD7C7CD-6B87-E246-BC2D-004A113B4308}" destId="{654B41CB-D7B1-4443-963C-32D86E1DC6DC}" srcOrd="5" destOrd="0" presId="urn:microsoft.com/office/officeart/2005/8/layout/cycle1"/>
    <dgm:cxn modelId="{8CBD3925-BA33-4A05-A4E2-9723A10B94D1}" type="presParOf" srcId="{ACD7C7CD-6B87-E246-BC2D-004A113B4308}" destId="{DD30A6F3-8BA4-2345-A3A2-2067D101A9DC}" srcOrd="6" destOrd="0" presId="urn:microsoft.com/office/officeart/2005/8/layout/cycle1"/>
    <dgm:cxn modelId="{083721A6-8E5F-400B-BCFC-16EBE3FE8A90}" type="presParOf" srcId="{ACD7C7CD-6B87-E246-BC2D-004A113B4308}" destId="{66F9B87E-CB23-634F-9A42-92B27EE07D52}" srcOrd="7" destOrd="0" presId="urn:microsoft.com/office/officeart/2005/8/layout/cycle1"/>
    <dgm:cxn modelId="{204FDBF4-AEF8-40D1-B662-9AF4ED918D5F}" type="presParOf" srcId="{ACD7C7CD-6B87-E246-BC2D-004A113B4308}" destId="{19199754-3D5F-6140-83A2-96ACE19041C3}" srcOrd="8" destOrd="0" presId="urn:microsoft.com/office/officeart/2005/8/layout/cycle1"/>
    <dgm:cxn modelId="{6C02F757-B418-4D92-8F44-5DABE4E55787}" type="presParOf" srcId="{ACD7C7CD-6B87-E246-BC2D-004A113B4308}" destId="{545D9633-22A5-D646-94CB-FA7CBD781699}" srcOrd="9" destOrd="0" presId="urn:microsoft.com/office/officeart/2005/8/layout/cycle1"/>
    <dgm:cxn modelId="{0FFF8B61-E7B0-4020-90D8-933F52296886}" type="presParOf" srcId="{ACD7C7CD-6B87-E246-BC2D-004A113B4308}" destId="{CB92BBC6-EBF4-1D49-A7F1-241A64EEBD0D}" srcOrd="10" destOrd="0" presId="urn:microsoft.com/office/officeart/2005/8/layout/cycle1"/>
    <dgm:cxn modelId="{966EF03C-B12D-4D6A-88BA-F08096636F1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DD73B2-EEBD-4A67-84A4-403B50C84854}"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zh-CN" altLang="en-US"/>
        </a:p>
      </dgm:t>
    </dgm:pt>
    <dgm:pt modelId="{85468548-8FF2-4C3D-8B98-6FF056026EE0}">
      <dgm:prSet phldrT="[文本]" custT="1"/>
      <dgm:spPr/>
      <dgm:t>
        <a:bodyPr/>
        <a:lstStyle/>
        <a:p>
          <a:pPr>
            <a:lnSpc>
              <a:spcPct val="150000"/>
            </a:lnSpc>
          </a:pPr>
          <a:r>
            <a:rPr lang="zh-CN" altLang="en-US" sz="1600" b="0" dirty="0">
              <a:latin typeface="+mn-lt"/>
              <a:ea typeface="+mn-ea"/>
              <a:cs typeface="+mn-ea"/>
              <a:sym typeface="+mn-lt"/>
            </a:rPr>
            <a:t>亚马逊</a:t>
          </a:r>
        </a:p>
      </dgm:t>
    </dgm:pt>
    <dgm:pt modelId="{D00F9FE2-6979-42A1-A96E-B2BB04074F18}" type="par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4AE00413-FA52-427E-853D-AB9ECA9607DD}" type="sib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5D1CA775-DA4B-4C01-9F0B-AADAD256A31B}">
      <dgm:prSet phldrT="[文本]"/>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侧重于改善协作，沟通，整合软件开发与</a:t>
          </a:r>
          <a:r>
            <a:rPr lang="en-US" altLang="zh-CN" dirty="0">
              <a:latin typeface="+mn-lt"/>
              <a:ea typeface="+mn-ea"/>
              <a:cs typeface="+mn-ea"/>
              <a:sym typeface="+mn-lt"/>
            </a:rPr>
            <a:t>IT</a:t>
          </a:r>
          <a:r>
            <a:rPr lang="zh-CN" altLang="en-US" dirty="0">
              <a:latin typeface="+mn-lt"/>
              <a:ea typeface="+mn-ea"/>
              <a:cs typeface="+mn-ea"/>
              <a:sym typeface="+mn-lt"/>
            </a:rPr>
            <a:t>运维。是一个总称，用来描述一种</a:t>
          </a:r>
          <a:r>
            <a:rPr lang="zh-CN" altLang="en-US" b="1" dirty="0">
              <a:latin typeface="+mn-lt"/>
              <a:ea typeface="+mn-ea"/>
              <a:cs typeface="+mn-ea"/>
              <a:sym typeface="+mn-lt"/>
            </a:rPr>
            <a:t>理念、文化变革和模式转变</a:t>
          </a:r>
          <a:r>
            <a:rPr lang="zh-CN" altLang="en-US" dirty="0">
              <a:latin typeface="+mn-lt"/>
              <a:ea typeface="+mn-ea"/>
              <a:cs typeface="+mn-ea"/>
              <a:sym typeface="+mn-lt"/>
            </a:rPr>
            <a:t>。</a:t>
          </a:r>
        </a:p>
      </dgm:t>
    </dgm:pt>
    <dgm:pt modelId="{8D219541-561E-497C-82B3-CDF6241569F7}" type="par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27584592-28E1-4C97-8C27-7E964D5B8FB5}" type="sib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697891B2-E37B-4603-B605-26FFED3A65CB}">
      <dgm:prSet phldrT="[文本]" custT="1"/>
      <dgm:spPr/>
      <dgm:t>
        <a:bodyPr/>
        <a:lstStyle/>
        <a:p>
          <a:pPr>
            <a:lnSpc>
              <a:spcPct val="150000"/>
            </a:lnSpc>
          </a:pPr>
          <a:r>
            <a:rPr lang="zh-CN" altLang="en-US" sz="1600" b="0" dirty="0">
              <a:latin typeface="+mn-lt"/>
              <a:ea typeface="+mn-ea"/>
              <a:cs typeface="+mn-ea"/>
              <a:sym typeface="+mn-lt"/>
            </a:rPr>
            <a:t>微软</a:t>
          </a:r>
        </a:p>
      </dgm:t>
    </dgm:pt>
    <dgm:pt modelId="{7B09AD77-2725-45B7-9D0F-490B74D9DA12}" type="par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0853AC9-2D80-46FB-B444-A00A0549ED5D}" type="sib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8B9407B6-ECEB-47C3-A6F9-A46E3EDF059D}">
      <dgm:prSet phldrT="[文本]"/>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不仅是一项技术或工具集，也</a:t>
          </a:r>
          <a:r>
            <a:rPr lang="zh-CN" altLang="en-US" b="1" dirty="0">
              <a:latin typeface="+mn-lt"/>
              <a:ea typeface="+mn-ea"/>
              <a:cs typeface="+mn-ea"/>
              <a:sym typeface="+mn-lt"/>
            </a:rPr>
            <a:t>是观念和文化的转变</a:t>
          </a:r>
          <a:r>
            <a:rPr lang="zh-CN" altLang="en-US" dirty="0">
              <a:latin typeface="+mn-lt"/>
              <a:ea typeface="+mn-ea"/>
              <a:cs typeface="+mn-ea"/>
              <a:sym typeface="+mn-lt"/>
            </a:rPr>
            <a:t>。它结合人、流程、适当的工具，使应用程序生命周期更快，更可预测。</a:t>
          </a:r>
        </a:p>
      </dgm:t>
    </dgm:pt>
    <dgm:pt modelId="{55EAD034-51B9-4E53-9F71-B20EE63A9AAE}" type="par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7DA50DEE-8ACD-43B6-BE3A-B22F2F8815CB}" type="sib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AE4C93B-6506-4E08-ABE5-8281038572B6}">
      <dgm:prSet/>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帮助亚马逊</a:t>
          </a:r>
          <a:r>
            <a:rPr lang="zh-CN" altLang="en-US" b="1" dirty="0">
              <a:latin typeface="+mn-lt"/>
              <a:ea typeface="+mn-ea"/>
              <a:cs typeface="+mn-ea"/>
              <a:sym typeface="+mn-lt"/>
            </a:rPr>
            <a:t>从软件开发敏捷走向业务和运维的敏捷</a:t>
          </a:r>
          <a:r>
            <a:rPr lang="zh-CN" altLang="en-US" dirty="0">
              <a:latin typeface="+mn-lt"/>
              <a:ea typeface="+mn-ea"/>
              <a:cs typeface="+mn-ea"/>
              <a:sym typeface="+mn-lt"/>
            </a:rPr>
            <a:t>。</a:t>
          </a:r>
          <a:endParaRPr lang="en-US" altLang="zh-CN" dirty="0">
            <a:latin typeface="+mn-lt"/>
            <a:ea typeface="+mn-ea"/>
            <a:cs typeface="+mn-ea"/>
            <a:sym typeface="+mn-lt"/>
          </a:endParaRPr>
        </a:p>
      </dgm:t>
    </dgm:pt>
    <dgm:pt modelId="{5E2551F0-4239-4FD2-969B-69D0B52E6881}" type="par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9D6A9B70-C822-40E9-8F5D-7F7E4E77B8BD}" type="sib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3490BD81-E32C-4418-A5F3-FEA652E5C5E5}">
      <dgm:prSet/>
      <dgm:spPr/>
      <dgm:t>
        <a:bodyPr/>
        <a:lstStyle/>
        <a:p>
          <a:pPr>
            <a:lnSpc>
              <a:spcPct val="150000"/>
            </a:lnSpc>
          </a:pPr>
          <a:r>
            <a:rPr lang="zh-CN" altLang="en-US" dirty="0">
              <a:latin typeface="+mn-lt"/>
              <a:ea typeface="+mn-ea"/>
              <a:cs typeface="+mn-ea"/>
              <a:sym typeface="+mn-lt"/>
            </a:rPr>
            <a:t>开发阶段，</a:t>
          </a:r>
          <a:r>
            <a:rPr lang="en-US" altLang="zh-CN" dirty="0">
              <a:latin typeface="+mn-lt"/>
              <a:ea typeface="+mn-ea"/>
              <a:cs typeface="+mn-ea"/>
              <a:sym typeface="+mn-lt"/>
            </a:rPr>
            <a:t>DevOps</a:t>
          </a:r>
          <a:r>
            <a:rPr lang="zh-CN" altLang="en-US" dirty="0">
              <a:latin typeface="+mn-lt"/>
              <a:ea typeface="+mn-ea"/>
              <a:cs typeface="+mn-ea"/>
              <a:sym typeface="+mn-lt"/>
            </a:rPr>
            <a:t>重点放在代码构建，代码覆盖，单元测试，打包和部署；运维阶段，在基础设施上聚焦环境分配，配置，编排和部署。</a:t>
          </a:r>
        </a:p>
      </dgm:t>
    </dgm:pt>
    <dgm:pt modelId="{C100CC4B-69E7-431D-9997-CD2760C36FC9}" type="par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DAFC86AD-2CB8-490A-8966-3B28EFBA5F98}" type="sib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FBC3A60-E5D9-49E7-9A7B-4FAF1A4861BE}">
      <dgm:prSet/>
      <dgm:spPr/>
      <dgm:t>
        <a:bodyPr/>
        <a:lstStyle/>
        <a:p>
          <a:pPr>
            <a:lnSpc>
              <a:spcPct val="150000"/>
            </a:lnSpc>
          </a:pPr>
          <a:r>
            <a:rPr lang="zh-CN" altLang="en-US" dirty="0">
              <a:latin typeface="+mn-lt"/>
              <a:ea typeface="+mn-ea"/>
              <a:cs typeface="+mn-ea"/>
              <a:sym typeface="+mn-lt"/>
            </a:rPr>
            <a:t>我们</a:t>
          </a:r>
          <a:r>
            <a:rPr lang="zh-CN" altLang="en-US" b="1" dirty="0">
              <a:latin typeface="+mn-lt"/>
              <a:ea typeface="+mn-ea"/>
              <a:cs typeface="+mn-ea"/>
              <a:sym typeface="+mn-lt"/>
            </a:rPr>
            <a:t>应将</a:t>
          </a:r>
          <a:r>
            <a:rPr lang="en-US" altLang="zh-CN" b="1" dirty="0">
              <a:latin typeface="+mn-lt"/>
              <a:ea typeface="+mn-ea"/>
              <a:cs typeface="+mn-ea"/>
              <a:sym typeface="+mn-lt"/>
            </a:rPr>
            <a:t>DevOps</a:t>
          </a:r>
          <a:r>
            <a:rPr lang="zh-CN" altLang="en-US" b="1" dirty="0">
              <a:latin typeface="+mn-lt"/>
              <a:ea typeface="+mn-ea"/>
              <a:cs typeface="+mn-ea"/>
              <a:sym typeface="+mn-lt"/>
            </a:rPr>
            <a:t>视为过程而非目的</a:t>
          </a:r>
          <a:r>
            <a:rPr lang="zh-CN" altLang="en-US" dirty="0">
              <a:latin typeface="+mn-lt"/>
              <a:ea typeface="+mn-ea"/>
              <a:cs typeface="+mn-ea"/>
              <a:sym typeface="+mn-lt"/>
            </a:rPr>
            <a:t>，应该选定适合范围的项目，增量式实施，通过这些项目展示成功，学习，并演进。</a:t>
          </a:r>
        </a:p>
      </dgm:t>
    </dgm:pt>
    <dgm:pt modelId="{531881A9-F4FB-422C-ABF4-D8CC096E13A4}" type="par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A7D4C0A2-EF6C-4AC4-BC51-9F157CACD7FA}" type="sib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E3119567-4E85-42FE-9BD9-501DE2355A2C}" type="pres">
      <dgm:prSet presAssocID="{F5DD73B2-EEBD-4A67-84A4-403B50C84854}" presName="Name0" presStyleCnt="0">
        <dgm:presLayoutVars>
          <dgm:dir/>
          <dgm:animLvl val="lvl"/>
          <dgm:resizeHandles val="exact"/>
        </dgm:presLayoutVars>
      </dgm:prSet>
      <dgm:spPr/>
    </dgm:pt>
    <dgm:pt modelId="{39E9E375-36C6-4302-9C65-E48AAA4123F3}" type="pres">
      <dgm:prSet presAssocID="{85468548-8FF2-4C3D-8B98-6FF056026EE0}" presName="composite" presStyleCnt="0"/>
      <dgm:spPr/>
    </dgm:pt>
    <dgm:pt modelId="{B552B075-DA88-46E0-8461-3C24C8C45998}" type="pres">
      <dgm:prSet presAssocID="{85468548-8FF2-4C3D-8B98-6FF056026EE0}" presName="parTx" presStyleLbl="alignNode1" presStyleIdx="0" presStyleCnt="2">
        <dgm:presLayoutVars>
          <dgm:chMax val="0"/>
          <dgm:chPref val="0"/>
          <dgm:bulletEnabled val="1"/>
        </dgm:presLayoutVars>
      </dgm:prSet>
      <dgm:spPr/>
    </dgm:pt>
    <dgm:pt modelId="{5CB75DAD-539A-4E6E-B287-4EB7CE3F8895}" type="pres">
      <dgm:prSet presAssocID="{85468548-8FF2-4C3D-8B98-6FF056026EE0}" presName="desTx" presStyleLbl="alignAccFollowNode1" presStyleIdx="0" presStyleCnt="2">
        <dgm:presLayoutVars>
          <dgm:bulletEnabled val="1"/>
        </dgm:presLayoutVars>
      </dgm:prSet>
      <dgm:spPr/>
    </dgm:pt>
    <dgm:pt modelId="{DCF96D50-B7E8-44B6-8D62-67357A609C8A}" type="pres">
      <dgm:prSet presAssocID="{4AE00413-FA52-427E-853D-AB9ECA9607DD}" presName="space" presStyleCnt="0"/>
      <dgm:spPr/>
    </dgm:pt>
    <dgm:pt modelId="{4F511B63-7850-4154-BAE5-83C21FE2A8B2}" type="pres">
      <dgm:prSet presAssocID="{697891B2-E37B-4603-B605-26FFED3A65CB}" presName="composite" presStyleCnt="0"/>
      <dgm:spPr/>
    </dgm:pt>
    <dgm:pt modelId="{822D319B-1DF7-4AC3-A953-7455F71A474A}" type="pres">
      <dgm:prSet presAssocID="{697891B2-E37B-4603-B605-26FFED3A65CB}" presName="parTx" presStyleLbl="alignNode1" presStyleIdx="1" presStyleCnt="2">
        <dgm:presLayoutVars>
          <dgm:chMax val="0"/>
          <dgm:chPref val="0"/>
          <dgm:bulletEnabled val="1"/>
        </dgm:presLayoutVars>
      </dgm:prSet>
      <dgm:spPr/>
    </dgm:pt>
    <dgm:pt modelId="{D265CB3B-85B6-49A1-AC81-9C7AB22C3EC7}" type="pres">
      <dgm:prSet presAssocID="{697891B2-E37B-4603-B605-26FFED3A65CB}" presName="desTx" presStyleLbl="alignAccFollowNode1" presStyleIdx="1" presStyleCnt="2">
        <dgm:presLayoutVars>
          <dgm:bulletEnabled val="1"/>
        </dgm:presLayoutVars>
      </dgm:prSet>
      <dgm:spPr/>
    </dgm:pt>
  </dgm:ptLst>
  <dgm:cxnLst>
    <dgm:cxn modelId="{B5FF982C-5CDB-4935-9E78-233550D8453F}" srcId="{F5DD73B2-EEBD-4A67-84A4-403B50C84854}" destId="{697891B2-E37B-4603-B605-26FFED3A65CB}" srcOrd="1" destOrd="0" parTransId="{7B09AD77-2725-45B7-9D0F-490B74D9DA12}" sibTransId="{B0853AC9-2D80-46FB-B444-A00A0549ED5D}"/>
    <dgm:cxn modelId="{49054B3C-A2A8-4DD3-87B6-9EF8ADD92C30}" type="presOf" srcId="{5D1CA775-DA4B-4C01-9F0B-AADAD256A31B}" destId="{5CB75DAD-539A-4E6E-B287-4EB7CE3F8895}" srcOrd="0" destOrd="0" presId="urn:microsoft.com/office/officeart/2005/8/layout/hList1"/>
    <dgm:cxn modelId="{3B3B4D60-29EF-4A7A-B33A-8BC16ACE2DFB}" type="presOf" srcId="{8B9407B6-ECEB-47C3-A6F9-A46E3EDF059D}" destId="{D265CB3B-85B6-49A1-AC81-9C7AB22C3EC7}" srcOrd="0" destOrd="0" presId="urn:microsoft.com/office/officeart/2005/8/layout/hList1"/>
    <dgm:cxn modelId="{B2F12051-2EBB-4E78-B6E8-48E10B090EB7}" type="presOf" srcId="{85468548-8FF2-4C3D-8B98-6FF056026EE0}" destId="{B552B075-DA88-46E0-8461-3C24C8C45998}" srcOrd="0" destOrd="0" presId="urn:microsoft.com/office/officeart/2005/8/layout/hList1"/>
    <dgm:cxn modelId="{25A41655-D835-4C5E-9B24-97723537BB3F}" type="presOf" srcId="{BAE4C93B-6506-4E08-ABE5-8281038572B6}" destId="{5CB75DAD-539A-4E6E-B287-4EB7CE3F8895}" srcOrd="0" destOrd="1" presId="urn:microsoft.com/office/officeart/2005/8/layout/hList1"/>
    <dgm:cxn modelId="{384122B1-A263-4FDF-80B3-6F274FC2A47C}" srcId="{697891B2-E37B-4603-B605-26FFED3A65CB}" destId="{BFBC3A60-E5D9-49E7-9A7B-4FAF1A4861BE}" srcOrd="1" destOrd="0" parTransId="{531881A9-F4FB-422C-ABF4-D8CC096E13A4}" sibTransId="{A7D4C0A2-EF6C-4AC4-BC51-9F157CACD7FA}"/>
    <dgm:cxn modelId="{26F13CB8-8A54-4D47-AB34-12829D699138}" srcId="{85468548-8FF2-4C3D-8B98-6FF056026EE0}" destId="{BAE4C93B-6506-4E08-ABE5-8281038572B6}" srcOrd="1" destOrd="0" parTransId="{5E2551F0-4239-4FD2-969B-69D0B52E6881}" sibTransId="{9D6A9B70-C822-40E9-8F5D-7F7E4E77B8BD}"/>
    <dgm:cxn modelId="{45097BBE-AB1C-4CCE-88B5-60D5099C1D64}" srcId="{85468548-8FF2-4C3D-8B98-6FF056026EE0}" destId="{5D1CA775-DA4B-4C01-9F0B-AADAD256A31B}" srcOrd="0" destOrd="0" parTransId="{8D219541-561E-497C-82B3-CDF6241569F7}" sibTransId="{27584592-28E1-4C97-8C27-7E964D5B8FB5}"/>
    <dgm:cxn modelId="{FA7622C3-448E-42CD-8D3D-102383E661F9}" type="presOf" srcId="{3490BD81-E32C-4418-A5F3-FEA652E5C5E5}" destId="{5CB75DAD-539A-4E6E-B287-4EB7CE3F8895}" srcOrd="0" destOrd="2" presId="urn:microsoft.com/office/officeart/2005/8/layout/hList1"/>
    <dgm:cxn modelId="{E43DDCD7-D5DC-4557-88C9-4653E5018138}" srcId="{85468548-8FF2-4C3D-8B98-6FF056026EE0}" destId="{3490BD81-E32C-4418-A5F3-FEA652E5C5E5}" srcOrd="2" destOrd="0" parTransId="{C100CC4B-69E7-431D-9997-CD2760C36FC9}" sibTransId="{DAFC86AD-2CB8-490A-8966-3B28EFBA5F98}"/>
    <dgm:cxn modelId="{555CCCD9-2903-49D5-AC10-D7F39330B3A5}" type="presOf" srcId="{F5DD73B2-EEBD-4A67-84A4-403B50C84854}" destId="{E3119567-4E85-42FE-9BD9-501DE2355A2C}" srcOrd="0" destOrd="0" presId="urn:microsoft.com/office/officeart/2005/8/layout/hList1"/>
    <dgm:cxn modelId="{42B126DB-2F8D-44A3-BE7E-F60FCDFC5BFB}" srcId="{697891B2-E37B-4603-B605-26FFED3A65CB}" destId="{8B9407B6-ECEB-47C3-A6F9-A46E3EDF059D}" srcOrd="0" destOrd="0" parTransId="{55EAD034-51B9-4E53-9F71-B20EE63A9AAE}" sibTransId="{7DA50DEE-8ACD-43B6-BE3A-B22F2F8815CB}"/>
    <dgm:cxn modelId="{05CCE7E0-5624-407F-BA43-7D19D878EE6D}" srcId="{F5DD73B2-EEBD-4A67-84A4-403B50C84854}" destId="{85468548-8FF2-4C3D-8B98-6FF056026EE0}" srcOrd="0" destOrd="0" parTransId="{D00F9FE2-6979-42A1-A96E-B2BB04074F18}" sibTransId="{4AE00413-FA52-427E-853D-AB9ECA9607DD}"/>
    <dgm:cxn modelId="{CE9DB3E5-5D11-4616-9030-7DD6EDABCBCF}" type="presOf" srcId="{BFBC3A60-E5D9-49E7-9A7B-4FAF1A4861BE}" destId="{D265CB3B-85B6-49A1-AC81-9C7AB22C3EC7}" srcOrd="0" destOrd="1" presId="urn:microsoft.com/office/officeart/2005/8/layout/hList1"/>
    <dgm:cxn modelId="{0E2969F4-17F5-4CF3-91D0-B2406F0F0687}" type="presOf" srcId="{697891B2-E37B-4603-B605-26FFED3A65CB}" destId="{822D319B-1DF7-4AC3-A953-7455F71A474A}" srcOrd="0" destOrd="0" presId="urn:microsoft.com/office/officeart/2005/8/layout/hList1"/>
    <dgm:cxn modelId="{C20A6AC1-96E3-44A0-9A28-77712FC2481B}" type="presParOf" srcId="{E3119567-4E85-42FE-9BD9-501DE2355A2C}" destId="{39E9E375-36C6-4302-9C65-E48AAA4123F3}" srcOrd="0" destOrd="0" presId="urn:microsoft.com/office/officeart/2005/8/layout/hList1"/>
    <dgm:cxn modelId="{46248A1A-6BE6-4F11-A475-FDB25911DA11}" type="presParOf" srcId="{39E9E375-36C6-4302-9C65-E48AAA4123F3}" destId="{B552B075-DA88-46E0-8461-3C24C8C45998}" srcOrd="0" destOrd="0" presId="urn:microsoft.com/office/officeart/2005/8/layout/hList1"/>
    <dgm:cxn modelId="{86C8BD3F-8232-428E-84D4-4E3CDB0B786D}" type="presParOf" srcId="{39E9E375-36C6-4302-9C65-E48AAA4123F3}" destId="{5CB75DAD-539A-4E6E-B287-4EB7CE3F8895}" srcOrd="1" destOrd="0" presId="urn:microsoft.com/office/officeart/2005/8/layout/hList1"/>
    <dgm:cxn modelId="{1B4460C7-0AED-42EE-9F69-64C78234B2E3}" type="presParOf" srcId="{E3119567-4E85-42FE-9BD9-501DE2355A2C}" destId="{DCF96D50-B7E8-44B6-8D62-67357A609C8A}" srcOrd="1" destOrd="0" presId="urn:microsoft.com/office/officeart/2005/8/layout/hList1"/>
    <dgm:cxn modelId="{AE21606C-A2AF-4A2C-96F6-91FCD7127E8C}" type="presParOf" srcId="{E3119567-4E85-42FE-9BD9-501DE2355A2C}" destId="{4F511B63-7850-4154-BAE5-83C21FE2A8B2}" srcOrd="2" destOrd="0" presId="urn:microsoft.com/office/officeart/2005/8/layout/hList1"/>
    <dgm:cxn modelId="{1806575A-B549-4E3E-B0E2-4E7DB0C851E6}" type="presParOf" srcId="{4F511B63-7850-4154-BAE5-83C21FE2A8B2}" destId="{822D319B-1DF7-4AC3-A953-7455F71A474A}" srcOrd="0" destOrd="0" presId="urn:microsoft.com/office/officeart/2005/8/layout/hList1"/>
    <dgm:cxn modelId="{319B0757-E9B7-409E-AA6C-5F04EE1CAC79}" type="presParOf" srcId="{4F511B63-7850-4154-BAE5-83C21FE2A8B2}" destId="{D265CB3B-85B6-49A1-AC81-9C7AB22C3E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441205-2EAD-48BA-889B-B4D7E10BB14F}" type="doc">
      <dgm:prSet loTypeId="urn:microsoft.com/office/officeart/2005/8/layout/hChevron3" loCatId="process" qsTypeId="urn:microsoft.com/office/officeart/2005/8/quickstyle/simple1" qsCatId="simple" csTypeId="urn:microsoft.com/office/officeart/2005/8/colors/accent1_2" csCatId="accent1" phldr="1"/>
      <dgm:spPr/>
    </dgm:pt>
    <dgm:pt modelId="{3B1635F7-F3B0-49F7-9DED-93016DF7CA5D}">
      <dgm:prSet phldrT="[文本]" custT="1"/>
      <dgm:spPr/>
      <dgm:t>
        <a:bodyPr/>
        <a:lstStyle/>
        <a:p>
          <a:r>
            <a:rPr lang="zh-CN" altLang="en-US" sz="1400" dirty="0">
              <a:latin typeface="+mn-lt"/>
              <a:ea typeface="+mn-ea"/>
              <a:cs typeface="+mn-ea"/>
              <a:sym typeface="+mn-lt"/>
            </a:rPr>
            <a:t>计划</a:t>
          </a:r>
          <a:endParaRPr lang="en-US" altLang="zh-CN" sz="1400" dirty="0">
            <a:latin typeface="+mn-lt"/>
            <a:ea typeface="+mn-ea"/>
            <a:cs typeface="+mn-ea"/>
            <a:sym typeface="+mn-lt"/>
          </a:endParaRPr>
        </a:p>
        <a:p>
          <a:r>
            <a:rPr lang="en-US" altLang="zh-CN" sz="1400" dirty="0">
              <a:latin typeface="+mn-lt"/>
              <a:ea typeface="+mn-ea"/>
              <a:cs typeface="+mn-ea"/>
              <a:sym typeface="+mn-lt"/>
            </a:rPr>
            <a:t>Planning</a:t>
          </a:r>
          <a:endParaRPr lang="zh-CN" altLang="en-US" sz="1400" dirty="0">
            <a:latin typeface="+mn-lt"/>
            <a:ea typeface="+mn-ea"/>
            <a:cs typeface="+mn-ea"/>
            <a:sym typeface="+mn-lt"/>
          </a:endParaRPr>
        </a:p>
      </dgm:t>
    </dgm:pt>
    <dgm:pt modelId="{C07865CE-44CB-4267-A54A-768CB2E509DB}" type="parTrans" cxnId="{3FB3113D-9D89-49D0-B499-2FF9E32E6031}">
      <dgm:prSet/>
      <dgm:spPr/>
      <dgm:t>
        <a:bodyPr/>
        <a:lstStyle/>
        <a:p>
          <a:endParaRPr lang="zh-CN" altLang="en-US" sz="1400">
            <a:latin typeface="+mn-lt"/>
            <a:ea typeface="+mn-ea"/>
          </a:endParaRPr>
        </a:p>
      </dgm:t>
    </dgm:pt>
    <dgm:pt modelId="{3AB27587-9BA2-4FAB-80AE-17B7901FF771}" type="sibTrans" cxnId="{3FB3113D-9D89-49D0-B499-2FF9E32E6031}">
      <dgm:prSet/>
      <dgm:spPr/>
      <dgm:t>
        <a:bodyPr/>
        <a:lstStyle/>
        <a:p>
          <a:endParaRPr lang="zh-CN" altLang="en-US" sz="1400">
            <a:latin typeface="+mn-lt"/>
            <a:ea typeface="+mn-ea"/>
          </a:endParaRPr>
        </a:p>
      </dgm:t>
    </dgm:pt>
    <dgm:pt modelId="{4C7FD198-7AA6-45CC-943B-8D8B7C3A52CB}">
      <dgm:prSet phldrT="[文本]" custT="1"/>
      <dgm:spPr/>
      <dgm:t>
        <a:bodyPr/>
        <a:lstStyle/>
        <a:p>
          <a:r>
            <a:rPr lang="zh-CN" altLang="en-US" sz="1400" dirty="0">
              <a:latin typeface="+mn-lt"/>
              <a:ea typeface="+mn-ea"/>
              <a:cs typeface="+mn-ea"/>
              <a:sym typeface="+mn-lt"/>
            </a:rPr>
            <a:t>需求</a:t>
          </a:r>
          <a:br>
            <a:rPr lang="en-US" altLang="zh-CN" sz="1400" dirty="0">
              <a:latin typeface="+mn-lt"/>
              <a:ea typeface="+mn-ea"/>
              <a:cs typeface="+mn-ea"/>
              <a:sym typeface="+mn-lt"/>
            </a:rPr>
          </a:br>
          <a:r>
            <a:rPr lang="en-US" altLang="zh-CN" sz="1400" dirty="0">
              <a:latin typeface="+mn-lt"/>
              <a:ea typeface="+mn-ea"/>
              <a:cs typeface="+mn-ea"/>
              <a:sym typeface="+mn-lt"/>
            </a:rPr>
            <a:t>Requirement</a:t>
          </a:r>
          <a:endParaRPr lang="zh-CN" altLang="en-US" sz="1400" dirty="0">
            <a:latin typeface="+mn-lt"/>
            <a:ea typeface="+mn-ea"/>
            <a:cs typeface="+mn-ea"/>
            <a:sym typeface="+mn-lt"/>
          </a:endParaRPr>
        </a:p>
      </dgm:t>
    </dgm:pt>
    <dgm:pt modelId="{3D5C8921-7023-417E-B3E3-AEEFEDD24267}" type="parTrans" cxnId="{8BBE0BA8-A7D5-4A47-BEA3-98A3A559CBF8}">
      <dgm:prSet/>
      <dgm:spPr/>
      <dgm:t>
        <a:bodyPr/>
        <a:lstStyle/>
        <a:p>
          <a:endParaRPr lang="zh-CN" altLang="en-US" sz="1400">
            <a:latin typeface="+mn-lt"/>
            <a:ea typeface="+mn-ea"/>
          </a:endParaRPr>
        </a:p>
      </dgm:t>
    </dgm:pt>
    <dgm:pt modelId="{DAC6FBCA-2E7E-4C5B-B3D9-00F0039EF82B}" type="sibTrans" cxnId="{8BBE0BA8-A7D5-4A47-BEA3-98A3A559CBF8}">
      <dgm:prSet/>
      <dgm:spPr/>
      <dgm:t>
        <a:bodyPr/>
        <a:lstStyle/>
        <a:p>
          <a:endParaRPr lang="zh-CN" altLang="en-US" sz="1400">
            <a:latin typeface="+mn-lt"/>
            <a:ea typeface="+mn-ea"/>
          </a:endParaRPr>
        </a:p>
      </dgm:t>
    </dgm:pt>
    <dgm:pt modelId="{E4B0AEDA-713E-4C20-BE01-DB1150F2BC19}">
      <dgm:prSet phldrT="[文本]" custT="1"/>
      <dgm:spPr/>
      <dgm:t>
        <a:bodyPr/>
        <a:lstStyle/>
        <a:p>
          <a:r>
            <a:rPr lang="zh-CN" altLang="en-US" sz="1400" dirty="0">
              <a:latin typeface="+mn-lt"/>
              <a:ea typeface="+mn-ea"/>
              <a:cs typeface="+mn-ea"/>
              <a:sym typeface="+mn-lt"/>
            </a:rPr>
            <a:t>设计</a:t>
          </a:r>
          <a:endParaRPr lang="en-US" altLang="zh-CN" sz="1400" dirty="0">
            <a:latin typeface="+mn-lt"/>
            <a:ea typeface="+mn-ea"/>
            <a:cs typeface="+mn-ea"/>
            <a:sym typeface="+mn-lt"/>
          </a:endParaRPr>
        </a:p>
        <a:p>
          <a:r>
            <a:rPr lang="en-US" altLang="zh-CN" sz="1400" dirty="0">
              <a:latin typeface="+mn-lt"/>
              <a:ea typeface="+mn-ea"/>
              <a:cs typeface="+mn-ea"/>
              <a:sym typeface="+mn-lt"/>
            </a:rPr>
            <a:t>Design</a:t>
          </a:r>
          <a:endParaRPr lang="zh-CN" altLang="en-US" sz="1400" dirty="0">
            <a:latin typeface="+mn-lt"/>
            <a:ea typeface="+mn-ea"/>
            <a:cs typeface="+mn-ea"/>
            <a:sym typeface="+mn-lt"/>
          </a:endParaRPr>
        </a:p>
      </dgm:t>
    </dgm:pt>
    <dgm:pt modelId="{9F8A5DC6-757F-41AA-BD8D-C0A8D6BDD5E0}" type="parTrans" cxnId="{983B1F53-3B9C-4B71-903C-E7615E4EEC12}">
      <dgm:prSet/>
      <dgm:spPr/>
      <dgm:t>
        <a:bodyPr/>
        <a:lstStyle/>
        <a:p>
          <a:endParaRPr lang="zh-CN" altLang="en-US" sz="1400">
            <a:latin typeface="+mn-lt"/>
            <a:ea typeface="+mn-ea"/>
          </a:endParaRPr>
        </a:p>
      </dgm:t>
    </dgm:pt>
    <dgm:pt modelId="{A06A2036-362C-4A24-9499-890C6B7B02E6}" type="sibTrans" cxnId="{983B1F53-3B9C-4B71-903C-E7615E4EEC12}">
      <dgm:prSet/>
      <dgm:spPr/>
      <dgm:t>
        <a:bodyPr/>
        <a:lstStyle/>
        <a:p>
          <a:endParaRPr lang="zh-CN" altLang="en-US" sz="1400">
            <a:latin typeface="+mn-lt"/>
            <a:ea typeface="+mn-ea"/>
          </a:endParaRPr>
        </a:p>
      </dgm:t>
    </dgm:pt>
    <dgm:pt modelId="{3B0E1CFC-B7D9-4EF3-AE94-0999CE8EFB47}">
      <dgm:prSet phldrT="[文本]" custT="1"/>
      <dgm:spPr/>
      <dgm:t>
        <a:bodyPr/>
        <a:lstStyle/>
        <a:p>
          <a:r>
            <a:rPr lang="zh-CN" altLang="en-US" sz="1400" dirty="0">
              <a:latin typeface="+mn-lt"/>
              <a:ea typeface="+mn-ea"/>
              <a:cs typeface="+mn-ea"/>
              <a:sym typeface="+mn-lt"/>
            </a:rPr>
            <a:t>开发</a:t>
          </a:r>
          <a:endParaRPr lang="en-US" altLang="zh-CN" sz="1400" dirty="0">
            <a:latin typeface="+mn-lt"/>
            <a:ea typeface="+mn-ea"/>
            <a:cs typeface="+mn-ea"/>
            <a:sym typeface="+mn-lt"/>
          </a:endParaRPr>
        </a:p>
        <a:p>
          <a:r>
            <a:rPr lang="en-US" altLang="zh-CN" sz="1400" dirty="0">
              <a:latin typeface="+mn-lt"/>
              <a:ea typeface="+mn-ea"/>
              <a:cs typeface="+mn-ea"/>
              <a:sym typeface="+mn-lt"/>
            </a:rPr>
            <a:t>Development</a:t>
          </a:r>
          <a:endParaRPr lang="zh-CN" altLang="en-US" sz="1400" dirty="0">
            <a:latin typeface="+mn-lt"/>
            <a:ea typeface="+mn-ea"/>
            <a:cs typeface="+mn-ea"/>
            <a:sym typeface="+mn-lt"/>
          </a:endParaRPr>
        </a:p>
      </dgm:t>
    </dgm:pt>
    <dgm:pt modelId="{A671BB1A-2D61-41B0-933F-AA399712A01C}" type="parTrans" cxnId="{11E1EAA4-4954-49DA-8DE4-651FC6769F44}">
      <dgm:prSet/>
      <dgm:spPr/>
      <dgm:t>
        <a:bodyPr/>
        <a:lstStyle/>
        <a:p>
          <a:endParaRPr lang="zh-CN" altLang="en-US" sz="1400">
            <a:latin typeface="+mn-lt"/>
            <a:ea typeface="+mn-ea"/>
          </a:endParaRPr>
        </a:p>
      </dgm:t>
    </dgm:pt>
    <dgm:pt modelId="{D2A70A2A-3C69-4127-8554-FAB419E86201}" type="sibTrans" cxnId="{11E1EAA4-4954-49DA-8DE4-651FC6769F44}">
      <dgm:prSet/>
      <dgm:spPr/>
      <dgm:t>
        <a:bodyPr/>
        <a:lstStyle/>
        <a:p>
          <a:endParaRPr lang="zh-CN" altLang="en-US" sz="1400">
            <a:latin typeface="+mn-lt"/>
            <a:ea typeface="+mn-ea"/>
          </a:endParaRPr>
        </a:p>
      </dgm:t>
    </dgm:pt>
    <dgm:pt modelId="{19DF0057-EF01-45C2-8C05-4F3D9D94F820}">
      <dgm:prSet phldrT="[文本]" custT="1"/>
      <dgm:spPr/>
      <dgm:t>
        <a:bodyPr/>
        <a:lstStyle/>
        <a:p>
          <a:r>
            <a:rPr lang="zh-CN" altLang="en-US" sz="1400" dirty="0">
              <a:latin typeface="+mn-lt"/>
              <a:ea typeface="+mn-ea"/>
              <a:cs typeface="+mn-ea"/>
              <a:sym typeface="+mn-lt"/>
            </a:rPr>
            <a:t>部署</a:t>
          </a:r>
          <a:endParaRPr lang="en-US" altLang="zh-CN" sz="1400" dirty="0">
            <a:latin typeface="+mn-lt"/>
            <a:ea typeface="+mn-ea"/>
            <a:cs typeface="+mn-ea"/>
            <a:sym typeface="+mn-lt"/>
          </a:endParaRPr>
        </a:p>
        <a:p>
          <a:r>
            <a:rPr lang="en-US" altLang="zh-CN" sz="1400" dirty="0">
              <a:latin typeface="+mn-lt"/>
              <a:ea typeface="+mn-ea"/>
              <a:cs typeface="+mn-ea"/>
              <a:sym typeface="+mn-lt"/>
            </a:rPr>
            <a:t>Deployment</a:t>
          </a:r>
          <a:endParaRPr lang="zh-CN" altLang="en-US" sz="1400" dirty="0">
            <a:latin typeface="+mn-lt"/>
            <a:ea typeface="+mn-ea"/>
            <a:cs typeface="+mn-ea"/>
            <a:sym typeface="+mn-lt"/>
          </a:endParaRPr>
        </a:p>
      </dgm:t>
    </dgm:pt>
    <dgm:pt modelId="{40FBBD09-37D3-4DA0-90F2-1E0920D5DBFA}" type="parTrans" cxnId="{F6AF6724-3A80-4E6F-8F24-16608CDE610A}">
      <dgm:prSet/>
      <dgm:spPr/>
      <dgm:t>
        <a:bodyPr/>
        <a:lstStyle/>
        <a:p>
          <a:endParaRPr lang="zh-CN" altLang="en-US" sz="1400">
            <a:latin typeface="+mn-lt"/>
            <a:ea typeface="+mn-ea"/>
          </a:endParaRPr>
        </a:p>
      </dgm:t>
    </dgm:pt>
    <dgm:pt modelId="{EDC4AEA2-623C-4361-9EEC-FAE282981D4C}" type="sibTrans" cxnId="{F6AF6724-3A80-4E6F-8F24-16608CDE610A}">
      <dgm:prSet/>
      <dgm:spPr/>
      <dgm:t>
        <a:bodyPr/>
        <a:lstStyle/>
        <a:p>
          <a:endParaRPr lang="zh-CN" altLang="en-US" sz="1400">
            <a:latin typeface="+mn-lt"/>
            <a:ea typeface="+mn-ea"/>
          </a:endParaRPr>
        </a:p>
      </dgm:t>
    </dgm:pt>
    <dgm:pt modelId="{63E2C40C-5F1F-4427-9E06-F34C120CDF50}">
      <dgm:prSet phldrT="[文本]" custT="1"/>
      <dgm:spPr/>
      <dgm:t>
        <a:bodyPr/>
        <a:lstStyle/>
        <a:p>
          <a:r>
            <a:rPr lang="zh-CN" altLang="en-US" sz="1400" dirty="0">
              <a:latin typeface="+mn-lt"/>
              <a:ea typeface="+mn-ea"/>
              <a:cs typeface="+mn-ea"/>
              <a:sym typeface="+mn-lt"/>
            </a:rPr>
            <a:t>运营</a:t>
          </a:r>
          <a:endParaRPr lang="en-US" altLang="zh-CN" sz="1400" dirty="0">
            <a:latin typeface="+mn-lt"/>
            <a:ea typeface="+mn-ea"/>
            <a:cs typeface="+mn-ea"/>
            <a:sym typeface="+mn-lt"/>
          </a:endParaRPr>
        </a:p>
        <a:p>
          <a:r>
            <a:rPr lang="en-US" altLang="zh-CN" sz="1400" dirty="0">
              <a:latin typeface="+mn-lt"/>
              <a:ea typeface="+mn-ea"/>
              <a:cs typeface="+mn-ea"/>
              <a:sym typeface="+mn-lt"/>
            </a:rPr>
            <a:t>Operation</a:t>
          </a:r>
          <a:endParaRPr lang="zh-CN" altLang="en-US" sz="1400" dirty="0">
            <a:latin typeface="+mn-lt"/>
            <a:ea typeface="+mn-ea"/>
            <a:cs typeface="+mn-ea"/>
            <a:sym typeface="+mn-lt"/>
          </a:endParaRPr>
        </a:p>
      </dgm:t>
    </dgm:pt>
    <dgm:pt modelId="{290AE018-A11E-41AA-B7B9-043C7E7FFE53}" type="parTrans" cxnId="{7F3B1476-3281-4195-B0B5-CAF6547E4021}">
      <dgm:prSet/>
      <dgm:spPr/>
      <dgm:t>
        <a:bodyPr/>
        <a:lstStyle/>
        <a:p>
          <a:endParaRPr lang="zh-CN" altLang="en-US" sz="1400">
            <a:latin typeface="+mn-lt"/>
            <a:ea typeface="+mn-ea"/>
          </a:endParaRPr>
        </a:p>
      </dgm:t>
    </dgm:pt>
    <dgm:pt modelId="{BC793B14-DEBE-4A93-AA68-791A83E6714E}" type="sibTrans" cxnId="{7F3B1476-3281-4195-B0B5-CAF6547E4021}">
      <dgm:prSet/>
      <dgm:spPr/>
      <dgm:t>
        <a:bodyPr/>
        <a:lstStyle/>
        <a:p>
          <a:endParaRPr lang="zh-CN" altLang="en-US" sz="1400">
            <a:latin typeface="+mn-lt"/>
            <a:ea typeface="+mn-ea"/>
          </a:endParaRPr>
        </a:p>
      </dgm:t>
    </dgm:pt>
    <dgm:pt modelId="{A2B239F5-BBBF-463D-9F24-3E3B0E89503A}" type="pres">
      <dgm:prSet presAssocID="{95441205-2EAD-48BA-889B-B4D7E10BB14F}" presName="Name0" presStyleCnt="0">
        <dgm:presLayoutVars>
          <dgm:dir/>
          <dgm:resizeHandles val="exact"/>
        </dgm:presLayoutVars>
      </dgm:prSet>
      <dgm:spPr/>
    </dgm:pt>
    <dgm:pt modelId="{DD8BC736-E3B0-4414-9D2C-B3977B0F4B67}" type="pres">
      <dgm:prSet presAssocID="{3B1635F7-F3B0-49F7-9DED-93016DF7CA5D}" presName="parTxOnly" presStyleLbl="node1" presStyleIdx="0" presStyleCnt="6">
        <dgm:presLayoutVars>
          <dgm:bulletEnabled val="1"/>
        </dgm:presLayoutVars>
      </dgm:prSet>
      <dgm:spPr/>
    </dgm:pt>
    <dgm:pt modelId="{2AAF9C81-B10C-452E-B48E-33B972E6E2C9}" type="pres">
      <dgm:prSet presAssocID="{3AB27587-9BA2-4FAB-80AE-17B7901FF771}" presName="parSpace" presStyleCnt="0"/>
      <dgm:spPr/>
    </dgm:pt>
    <dgm:pt modelId="{1AA79F15-C382-41D3-9077-ED665FEE36F1}" type="pres">
      <dgm:prSet presAssocID="{4C7FD198-7AA6-45CC-943B-8D8B7C3A52CB}" presName="parTxOnly" presStyleLbl="node1" presStyleIdx="1" presStyleCnt="6" custScaleX="107828">
        <dgm:presLayoutVars>
          <dgm:bulletEnabled val="1"/>
        </dgm:presLayoutVars>
      </dgm:prSet>
      <dgm:spPr/>
    </dgm:pt>
    <dgm:pt modelId="{93A15300-E679-4E1E-9225-86A9DF8FFEE1}" type="pres">
      <dgm:prSet presAssocID="{DAC6FBCA-2E7E-4C5B-B3D9-00F0039EF82B}" presName="parSpace" presStyleCnt="0"/>
      <dgm:spPr/>
    </dgm:pt>
    <dgm:pt modelId="{B5B72DCA-BB84-4874-BF73-36E1D2681403}" type="pres">
      <dgm:prSet presAssocID="{E4B0AEDA-713E-4C20-BE01-DB1150F2BC19}" presName="parTxOnly" presStyleLbl="node1" presStyleIdx="2" presStyleCnt="6">
        <dgm:presLayoutVars>
          <dgm:bulletEnabled val="1"/>
        </dgm:presLayoutVars>
      </dgm:prSet>
      <dgm:spPr/>
    </dgm:pt>
    <dgm:pt modelId="{9F563016-78BF-4DDA-8867-B01FBFB4BCEF}" type="pres">
      <dgm:prSet presAssocID="{A06A2036-362C-4A24-9499-890C6B7B02E6}" presName="parSpace" presStyleCnt="0"/>
      <dgm:spPr/>
    </dgm:pt>
    <dgm:pt modelId="{625E2731-B4DF-4FDA-B48E-4E495A1C5773}" type="pres">
      <dgm:prSet presAssocID="{3B0E1CFC-B7D9-4EF3-AE94-0999CE8EFB47}" presName="parTxOnly" presStyleLbl="node1" presStyleIdx="3" presStyleCnt="6" custScaleX="122615">
        <dgm:presLayoutVars>
          <dgm:bulletEnabled val="1"/>
        </dgm:presLayoutVars>
      </dgm:prSet>
      <dgm:spPr/>
    </dgm:pt>
    <dgm:pt modelId="{A0D478B0-598E-4AD9-BCD9-9F9FDFF741EA}" type="pres">
      <dgm:prSet presAssocID="{D2A70A2A-3C69-4127-8554-FAB419E86201}" presName="parSpace" presStyleCnt="0"/>
      <dgm:spPr/>
    </dgm:pt>
    <dgm:pt modelId="{195D49FE-A525-44E0-B3E3-83B72E21E17E}" type="pres">
      <dgm:prSet presAssocID="{19DF0057-EF01-45C2-8C05-4F3D9D94F820}" presName="parTxOnly" presStyleLbl="node1" presStyleIdx="4" presStyleCnt="6">
        <dgm:presLayoutVars>
          <dgm:bulletEnabled val="1"/>
        </dgm:presLayoutVars>
      </dgm:prSet>
      <dgm:spPr/>
    </dgm:pt>
    <dgm:pt modelId="{3FE48706-B3A9-4FF5-A9AF-4C6D310F0735}" type="pres">
      <dgm:prSet presAssocID="{EDC4AEA2-623C-4361-9EEC-FAE282981D4C}" presName="parSpace" presStyleCnt="0"/>
      <dgm:spPr/>
    </dgm:pt>
    <dgm:pt modelId="{BDAE121C-346B-43E4-809B-01D0695018FE}" type="pres">
      <dgm:prSet presAssocID="{63E2C40C-5F1F-4427-9E06-F34C120CDF50}" presName="parTxOnly" presStyleLbl="node1" presStyleIdx="5" presStyleCnt="6">
        <dgm:presLayoutVars>
          <dgm:bulletEnabled val="1"/>
        </dgm:presLayoutVars>
      </dgm:prSet>
      <dgm:spPr/>
    </dgm:pt>
  </dgm:ptLst>
  <dgm:cxnLst>
    <dgm:cxn modelId="{53598A0B-FF8F-42E6-BD5B-5684D19824A1}" type="presOf" srcId="{E4B0AEDA-713E-4C20-BE01-DB1150F2BC19}" destId="{B5B72DCA-BB84-4874-BF73-36E1D2681403}" srcOrd="0" destOrd="0" presId="urn:microsoft.com/office/officeart/2005/8/layout/hChevron3"/>
    <dgm:cxn modelId="{41585C22-2C56-498E-9A77-17277A523CFA}" type="presOf" srcId="{63E2C40C-5F1F-4427-9E06-F34C120CDF50}" destId="{BDAE121C-346B-43E4-809B-01D0695018FE}" srcOrd="0" destOrd="0" presId="urn:microsoft.com/office/officeart/2005/8/layout/hChevron3"/>
    <dgm:cxn modelId="{F6AF6724-3A80-4E6F-8F24-16608CDE610A}" srcId="{95441205-2EAD-48BA-889B-B4D7E10BB14F}" destId="{19DF0057-EF01-45C2-8C05-4F3D9D94F820}" srcOrd="4" destOrd="0" parTransId="{40FBBD09-37D3-4DA0-90F2-1E0920D5DBFA}" sibTransId="{EDC4AEA2-623C-4361-9EEC-FAE282981D4C}"/>
    <dgm:cxn modelId="{3FB3113D-9D89-49D0-B499-2FF9E32E6031}" srcId="{95441205-2EAD-48BA-889B-B4D7E10BB14F}" destId="{3B1635F7-F3B0-49F7-9DED-93016DF7CA5D}" srcOrd="0" destOrd="0" parTransId="{C07865CE-44CB-4267-A54A-768CB2E509DB}" sibTransId="{3AB27587-9BA2-4FAB-80AE-17B7901FF771}"/>
    <dgm:cxn modelId="{983B1F53-3B9C-4B71-903C-E7615E4EEC12}" srcId="{95441205-2EAD-48BA-889B-B4D7E10BB14F}" destId="{E4B0AEDA-713E-4C20-BE01-DB1150F2BC19}" srcOrd="2" destOrd="0" parTransId="{9F8A5DC6-757F-41AA-BD8D-C0A8D6BDD5E0}" sibTransId="{A06A2036-362C-4A24-9499-890C6B7B02E6}"/>
    <dgm:cxn modelId="{7F3B1476-3281-4195-B0B5-CAF6547E4021}" srcId="{95441205-2EAD-48BA-889B-B4D7E10BB14F}" destId="{63E2C40C-5F1F-4427-9E06-F34C120CDF50}" srcOrd="5" destOrd="0" parTransId="{290AE018-A11E-41AA-B7B9-043C7E7FFE53}" sibTransId="{BC793B14-DEBE-4A93-AA68-791A83E6714E}"/>
    <dgm:cxn modelId="{94FCC078-EFA0-4911-BF55-9F4D9D047308}" type="presOf" srcId="{95441205-2EAD-48BA-889B-B4D7E10BB14F}" destId="{A2B239F5-BBBF-463D-9F24-3E3B0E89503A}" srcOrd="0" destOrd="0" presId="urn:microsoft.com/office/officeart/2005/8/layout/hChevron3"/>
    <dgm:cxn modelId="{11E1EAA4-4954-49DA-8DE4-651FC6769F44}" srcId="{95441205-2EAD-48BA-889B-B4D7E10BB14F}" destId="{3B0E1CFC-B7D9-4EF3-AE94-0999CE8EFB47}" srcOrd="3" destOrd="0" parTransId="{A671BB1A-2D61-41B0-933F-AA399712A01C}" sibTransId="{D2A70A2A-3C69-4127-8554-FAB419E86201}"/>
    <dgm:cxn modelId="{8BBE0BA8-A7D5-4A47-BEA3-98A3A559CBF8}" srcId="{95441205-2EAD-48BA-889B-B4D7E10BB14F}" destId="{4C7FD198-7AA6-45CC-943B-8D8B7C3A52CB}" srcOrd="1" destOrd="0" parTransId="{3D5C8921-7023-417E-B3E3-AEEFEDD24267}" sibTransId="{DAC6FBCA-2E7E-4C5B-B3D9-00F0039EF82B}"/>
    <dgm:cxn modelId="{7CFB54C2-9DF6-432F-88AE-E928836E8735}" type="presOf" srcId="{3B0E1CFC-B7D9-4EF3-AE94-0999CE8EFB47}" destId="{625E2731-B4DF-4FDA-B48E-4E495A1C5773}" srcOrd="0" destOrd="0" presId="urn:microsoft.com/office/officeart/2005/8/layout/hChevron3"/>
    <dgm:cxn modelId="{D61EA2C2-8B74-4BEF-8A4F-7298C838DE17}" type="presOf" srcId="{4C7FD198-7AA6-45CC-943B-8D8B7C3A52CB}" destId="{1AA79F15-C382-41D3-9077-ED665FEE36F1}" srcOrd="0" destOrd="0" presId="urn:microsoft.com/office/officeart/2005/8/layout/hChevron3"/>
    <dgm:cxn modelId="{D19FF7E2-80FC-4598-B7BD-636F5E0CA231}" type="presOf" srcId="{19DF0057-EF01-45C2-8C05-4F3D9D94F820}" destId="{195D49FE-A525-44E0-B3E3-83B72E21E17E}" srcOrd="0" destOrd="0" presId="urn:microsoft.com/office/officeart/2005/8/layout/hChevron3"/>
    <dgm:cxn modelId="{385D83EC-EC77-4C6F-9906-E13AED416DC4}" type="presOf" srcId="{3B1635F7-F3B0-49F7-9DED-93016DF7CA5D}" destId="{DD8BC736-E3B0-4414-9D2C-B3977B0F4B67}" srcOrd="0" destOrd="0" presId="urn:microsoft.com/office/officeart/2005/8/layout/hChevron3"/>
    <dgm:cxn modelId="{4CF238D8-D705-40B7-A2E7-1DD9088DBB3B}" type="presParOf" srcId="{A2B239F5-BBBF-463D-9F24-3E3B0E89503A}" destId="{DD8BC736-E3B0-4414-9D2C-B3977B0F4B67}" srcOrd="0" destOrd="0" presId="urn:microsoft.com/office/officeart/2005/8/layout/hChevron3"/>
    <dgm:cxn modelId="{E86C71F4-A45E-41D4-A3FD-EBDE13F22FD8}" type="presParOf" srcId="{A2B239F5-BBBF-463D-9F24-3E3B0E89503A}" destId="{2AAF9C81-B10C-452E-B48E-33B972E6E2C9}" srcOrd="1" destOrd="0" presId="urn:microsoft.com/office/officeart/2005/8/layout/hChevron3"/>
    <dgm:cxn modelId="{0C6267B2-594A-4FD3-9E28-92167A712D43}" type="presParOf" srcId="{A2B239F5-BBBF-463D-9F24-3E3B0E89503A}" destId="{1AA79F15-C382-41D3-9077-ED665FEE36F1}" srcOrd="2" destOrd="0" presId="urn:microsoft.com/office/officeart/2005/8/layout/hChevron3"/>
    <dgm:cxn modelId="{DB9A2ECB-3095-4202-9395-FFE909725B78}" type="presParOf" srcId="{A2B239F5-BBBF-463D-9F24-3E3B0E89503A}" destId="{93A15300-E679-4E1E-9225-86A9DF8FFEE1}" srcOrd="3" destOrd="0" presId="urn:microsoft.com/office/officeart/2005/8/layout/hChevron3"/>
    <dgm:cxn modelId="{17F92471-D0A3-45FA-85FF-73B501453885}" type="presParOf" srcId="{A2B239F5-BBBF-463D-9F24-3E3B0E89503A}" destId="{B5B72DCA-BB84-4874-BF73-36E1D2681403}" srcOrd="4" destOrd="0" presId="urn:microsoft.com/office/officeart/2005/8/layout/hChevron3"/>
    <dgm:cxn modelId="{2227C10F-ED9A-4D05-9469-20AAE9064979}" type="presParOf" srcId="{A2B239F5-BBBF-463D-9F24-3E3B0E89503A}" destId="{9F563016-78BF-4DDA-8867-B01FBFB4BCEF}" srcOrd="5" destOrd="0" presId="urn:microsoft.com/office/officeart/2005/8/layout/hChevron3"/>
    <dgm:cxn modelId="{C6DD4C7B-0AA6-4160-82D0-D6BB67B3607B}" type="presParOf" srcId="{A2B239F5-BBBF-463D-9F24-3E3B0E89503A}" destId="{625E2731-B4DF-4FDA-B48E-4E495A1C5773}" srcOrd="6" destOrd="0" presId="urn:microsoft.com/office/officeart/2005/8/layout/hChevron3"/>
    <dgm:cxn modelId="{7BB52072-509A-4B94-A9EB-4814DD8B02B7}" type="presParOf" srcId="{A2B239F5-BBBF-463D-9F24-3E3B0E89503A}" destId="{A0D478B0-598E-4AD9-BCD9-9F9FDFF741EA}" srcOrd="7" destOrd="0" presId="urn:microsoft.com/office/officeart/2005/8/layout/hChevron3"/>
    <dgm:cxn modelId="{E75198AD-A521-440E-BF2D-68D9F01C950C}" type="presParOf" srcId="{A2B239F5-BBBF-463D-9F24-3E3B0E89503A}" destId="{195D49FE-A525-44E0-B3E3-83B72E21E17E}" srcOrd="8" destOrd="0" presId="urn:microsoft.com/office/officeart/2005/8/layout/hChevron3"/>
    <dgm:cxn modelId="{6C04970C-D9A8-435D-BCEB-BE5F95106018}" type="presParOf" srcId="{A2B239F5-BBBF-463D-9F24-3E3B0E89503A}" destId="{3FE48706-B3A9-4FF5-A9AF-4C6D310F0735}" srcOrd="9" destOrd="0" presId="urn:microsoft.com/office/officeart/2005/8/layout/hChevron3"/>
    <dgm:cxn modelId="{E8F9D598-3837-457D-93A1-A9319C9A8E33}" type="presParOf" srcId="{A2B239F5-BBBF-463D-9F24-3E3B0E89503A}" destId="{BDAE121C-346B-43E4-809B-01D0695018F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437A-F09B-4A69-AB5B-AC620A4D9500}">
      <dsp:nvSpPr>
        <dsp:cNvPr id="0" name=""/>
        <dsp:cNvSpPr/>
      </dsp:nvSpPr>
      <dsp:spPr>
        <a:xfrm>
          <a:off x="0" y="0"/>
          <a:ext cx="87763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776C-7F8B-4A67-8A19-1409C66D1AEC}">
      <dsp:nvSpPr>
        <dsp:cNvPr id="0" name=""/>
        <dsp:cNvSpPr/>
      </dsp:nvSpPr>
      <dsp:spPr>
        <a:xfrm>
          <a:off x="202252" y="0"/>
          <a:ext cx="928603" cy="50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zh-CN" altLang="en-US" sz="3200" b="1" kern="1200" dirty="0">
              <a:solidFill>
                <a:srgbClr val="C7000B"/>
              </a:solidFill>
              <a:latin typeface="+mn-lt"/>
              <a:ea typeface="+mn-ea"/>
              <a:cs typeface="+mn-ea"/>
              <a:sym typeface="+mn-lt"/>
            </a:rPr>
            <a:t>敏捷宣言遵循的</a:t>
          </a:r>
          <a:br>
            <a:rPr lang="en-US" altLang="zh-CN" sz="3200" b="1" kern="1200" dirty="0">
              <a:solidFill>
                <a:srgbClr val="C7000B"/>
              </a:solidFill>
              <a:latin typeface="+mn-lt"/>
              <a:ea typeface="+mn-ea"/>
              <a:cs typeface="+mn-ea"/>
              <a:sym typeface="+mn-lt"/>
            </a:rPr>
          </a:br>
          <a:r>
            <a:rPr lang="zh-CN" altLang="en-US" sz="3200" b="1" kern="1200" dirty="0">
              <a:solidFill>
                <a:srgbClr val="C7000B"/>
              </a:solidFill>
              <a:latin typeface="+mn-lt"/>
              <a:ea typeface="+mn-ea"/>
              <a:cs typeface="+mn-ea"/>
              <a:sym typeface="+mn-lt"/>
            </a:rPr>
            <a:t>原则</a:t>
          </a:r>
          <a:endParaRPr lang="zh-CN" sz="3200" b="1" kern="1200" dirty="0">
            <a:solidFill>
              <a:srgbClr val="C7000B"/>
            </a:solidFill>
            <a:latin typeface="+mn-lt"/>
            <a:ea typeface="+mn-ea"/>
            <a:cs typeface="+mn-ea"/>
            <a:sym typeface="+mn-lt"/>
          </a:endParaRPr>
        </a:p>
      </dsp:txBody>
      <dsp:txXfrm>
        <a:off x="202252" y="0"/>
        <a:ext cx="928603" cy="5081250"/>
      </dsp:txXfrm>
    </dsp:sp>
    <dsp:sp modelId="{59FC5839-162E-4926-8BF5-8F6022893993}">
      <dsp:nvSpPr>
        <dsp:cNvPr id="0" name=""/>
        <dsp:cNvSpPr/>
      </dsp:nvSpPr>
      <dsp:spPr>
        <a:xfrm>
          <a:off x="1060247" y="20065"/>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b="1" kern="1200" dirty="0">
              <a:latin typeface="+mn-lt"/>
              <a:ea typeface="+mn-ea"/>
              <a:cs typeface="+mn-ea"/>
              <a:sym typeface="+mn-lt"/>
            </a:rPr>
            <a:t>1</a:t>
          </a:r>
          <a:r>
            <a:rPr lang="zh-CN" altLang="en-US" sz="1200" b="1" kern="1200" dirty="0">
              <a:latin typeface="+mn-lt"/>
              <a:ea typeface="+mn-ea"/>
              <a:cs typeface="+mn-ea"/>
              <a:sym typeface="+mn-lt"/>
            </a:rPr>
            <a:t>，</a:t>
          </a:r>
          <a:r>
            <a:rPr lang="zh-CN" sz="1200" b="1" kern="1200" dirty="0">
              <a:latin typeface="+mn-lt"/>
              <a:ea typeface="+mn-ea"/>
              <a:cs typeface="+mn-ea"/>
              <a:sym typeface="+mn-lt"/>
            </a:rPr>
            <a:t>我们最重要的目标，是通过持续不断地及早交付有价值的软件使客户满意。</a:t>
          </a:r>
        </a:p>
      </dsp:txBody>
      <dsp:txXfrm>
        <a:off x="1060247" y="20065"/>
        <a:ext cx="6889398" cy="401314"/>
      </dsp:txXfrm>
    </dsp:sp>
    <dsp:sp modelId="{AED4369A-DA70-4DE6-8D65-AC4B12EC762F}">
      <dsp:nvSpPr>
        <dsp:cNvPr id="0" name=""/>
        <dsp:cNvSpPr/>
      </dsp:nvSpPr>
      <dsp:spPr>
        <a:xfrm>
          <a:off x="928603" y="42138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B53DFCE-FAE6-4FEB-9CD1-98667C6CBBF4}">
      <dsp:nvSpPr>
        <dsp:cNvPr id="0" name=""/>
        <dsp:cNvSpPr/>
      </dsp:nvSpPr>
      <dsp:spPr>
        <a:xfrm>
          <a:off x="1060247" y="441445"/>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a:t>
          </a:r>
          <a:r>
            <a:rPr lang="zh-CN" sz="1200" kern="1200" dirty="0">
              <a:latin typeface="+mn-lt"/>
              <a:ea typeface="+mn-ea"/>
              <a:cs typeface="+mn-ea"/>
              <a:sym typeface="+mn-lt"/>
            </a:rPr>
            <a:t>欣然面对需求变化，即使在开发后期也一样。为了客户的竞争优势，敏捷过程掌控变化。</a:t>
          </a:r>
        </a:p>
      </dsp:txBody>
      <dsp:txXfrm>
        <a:off x="1060247" y="441445"/>
        <a:ext cx="6889398" cy="401314"/>
      </dsp:txXfrm>
    </dsp:sp>
    <dsp:sp modelId="{22B86E44-E513-4FF6-9CB8-BDD08157BE66}">
      <dsp:nvSpPr>
        <dsp:cNvPr id="0" name=""/>
        <dsp:cNvSpPr/>
      </dsp:nvSpPr>
      <dsp:spPr>
        <a:xfrm>
          <a:off x="928603" y="84276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ADC83-2434-47A6-8F0D-80870D73D9B9}">
      <dsp:nvSpPr>
        <dsp:cNvPr id="0" name=""/>
        <dsp:cNvSpPr/>
      </dsp:nvSpPr>
      <dsp:spPr>
        <a:xfrm>
          <a:off x="1060247" y="862826"/>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a:latin typeface="+mn-lt"/>
              <a:ea typeface="+mn-ea"/>
              <a:cs typeface="+mn-ea"/>
              <a:sym typeface="+mn-lt"/>
            </a:rPr>
            <a:t>3</a:t>
          </a:r>
          <a:r>
            <a:rPr lang="zh-CN" altLang="en-US" sz="1200" kern="1200">
              <a:latin typeface="+mn-lt"/>
              <a:ea typeface="+mn-ea"/>
              <a:cs typeface="+mn-ea"/>
              <a:sym typeface="+mn-lt"/>
            </a:rPr>
            <a:t>，</a:t>
          </a:r>
          <a:r>
            <a:rPr lang="zh-CN" sz="1200" kern="1200">
              <a:latin typeface="+mn-lt"/>
              <a:ea typeface="+mn-ea"/>
              <a:cs typeface="+mn-ea"/>
              <a:sym typeface="+mn-lt"/>
            </a:rPr>
            <a:t>经常地交付可工作的软件，相隔几星期或一两个月，倾向于采取较短的周期。</a:t>
          </a:r>
          <a:endParaRPr lang="zh-CN" sz="1200" kern="1200" dirty="0">
            <a:latin typeface="+mn-lt"/>
            <a:ea typeface="+mn-ea"/>
            <a:cs typeface="+mn-ea"/>
            <a:sym typeface="+mn-lt"/>
          </a:endParaRPr>
        </a:p>
      </dsp:txBody>
      <dsp:txXfrm>
        <a:off x="1060247" y="862826"/>
        <a:ext cx="6889398" cy="401314"/>
      </dsp:txXfrm>
    </dsp:sp>
    <dsp:sp modelId="{3C4FE030-75FD-4C46-B8B8-AC19C3343545}">
      <dsp:nvSpPr>
        <dsp:cNvPr id="0" name=""/>
        <dsp:cNvSpPr/>
      </dsp:nvSpPr>
      <dsp:spPr>
        <a:xfrm>
          <a:off x="928603" y="126414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DED5430-89DD-4C07-92A5-478CD8E42E2A}">
      <dsp:nvSpPr>
        <dsp:cNvPr id="0" name=""/>
        <dsp:cNvSpPr/>
      </dsp:nvSpPr>
      <dsp:spPr>
        <a:xfrm>
          <a:off x="1060247" y="1284206"/>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a:t>
          </a:r>
          <a:r>
            <a:rPr lang="zh-CN" sz="1200" kern="1200" dirty="0">
              <a:latin typeface="+mn-lt"/>
              <a:ea typeface="+mn-ea"/>
              <a:cs typeface="+mn-ea"/>
              <a:sym typeface="+mn-lt"/>
            </a:rPr>
            <a:t>业务人员和开发人员必须相互合作，项目中的每一天都不例外。</a:t>
          </a:r>
        </a:p>
      </dsp:txBody>
      <dsp:txXfrm>
        <a:off x="1060247" y="1284206"/>
        <a:ext cx="6889398" cy="401314"/>
      </dsp:txXfrm>
    </dsp:sp>
    <dsp:sp modelId="{6AD45925-9CB5-4F10-8977-C315798C86AF}">
      <dsp:nvSpPr>
        <dsp:cNvPr id="0" name=""/>
        <dsp:cNvSpPr/>
      </dsp:nvSpPr>
      <dsp:spPr>
        <a:xfrm>
          <a:off x="928603" y="168552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E95763A4-AB23-4B12-85E4-92ABDA035366}">
      <dsp:nvSpPr>
        <dsp:cNvPr id="0" name=""/>
        <dsp:cNvSpPr/>
      </dsp:nvSpPr>
      <dsp:spPr>
        <a:xfrm>
          <a:off x="1060247" y="1705586"/>
          <a:ext cx="7570277"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a:t>
          </a:r>
          <a:r>
            <a:rPr lang="zh-CN" sz="1200" kern="1200" dirty="0">
              <a:latin typeface="+mn-lt"/>
              <a:ea typeface="+mn-ea"/>
              <a:cs typeface="+mn-ea"/>
              <a:sym typeface="+mn-lt"/>
            </a:rPr>
            <a:t>激发个体的斗志，以他们为核心搭建项目。提供所需的环境和支援，辅以信任，从而达成目标。</a:t>
          </a:r>
        </a:p>
      </dsp:txBody>
      <dsp:txXfrm>
        <a:off x="1060247" y="1705586"/>
        <a:ext cx="7570277" cy="401314"/>
      </dsp:txXfrm>
    </dsp:sp>
    <dsp:sp modelId="{D46A3D99-5356-4DF1-BE7A-BC69E88E7C16}">
      <dsp:nvSpPr>
        <dsp:cNvPr id="0" name=""/>
        <dsp:cNvSpPr/>
      </dsp:nvSpPr>
      <dsp:spPr>
        <a:xfrm>
          <a:off x="928603" y="210690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AC869BD-62FB-4DAC-91CA-4DE31B0D5DFC}">
      <dsp:nvSpPr>
        <dsp:cNvPr id="0" name=""/>
        <dsp:cNvSpPr/>
      </dsp:nvSpPr>
      <dsp:spPr>
        <a:xfrm>
          <a:off x="1060247" y="212696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a:latin typeface="+mn-lt"/>
              <a:ea typeface="+mn-ea"/>
              <a:cs typeface="+mn-ea"/>
              <a:sym typeface="+mn-lt"/>
            </a:rPr>
            <a:t>6</a:t>
          </a:r>
          <a:r>
            <a:rPr lang="zh-CN" altLang="en-US" sz="1200" kern="1200">
              <a:latin typeface="+mn-lt"/>
              <a:ea typeface="+mn-ea"/>
              <a:cs typeface="+mn-ea"/>
              <a:sym typeface="+mn-lt"/>
            </a:rPr>
            <a:t>，</a:t>
          </a:r>
          <a:r>
            <a:rPr lang="zh-CN" sz="1200" kern="1200">
              <a:latin typeface="+mn-lt"/>
              <a:ea typeface="+mn-ea"/>
              <a:cs typeface="+mn-ea"/>
              <a:sym typeface="+mn-lt"/>
            </a:rPr>
            <a:t>不论团队内外，传递信息效果最好效率也最高的方式是面对面的交谈。</a:t>
          </a:r>
          <a:endParaRPr lang="zh-CN" sz="1200" kern="1200" dirty="0">
            <a:latin typeface="+mn-lt"/>
            <a:ea typeface="+mn-ea"/>
            <a:cs typeface="+mn-ea"/>
            <a:sym typeface="+mn-lt"/>
          </a:endParaRPr>
        </a:p>
      </dsp:txBody>
      <dsp:txXfrm>
        <a:off x="1060247" y="2126967"/>
        <a:ext cx="6889398" cy="401314"/>
      </dsp:txXfrm>
    </dsp:sp>
    <dsp:sp modelId="{FE33329B-B277-4879-B692-6BC3ACA74E5D}">
      <dsp:nvSpPr>
        <dsp:cNvPr id="0" name=""/>
        <dsp:cNvSpPr/>
      </dsp:nvSpPr>
      <dsp:spPr>
        <a:xfrm>
          <a:off x="928603" y="252828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EFD2F10-A839-4F62-BDE2-290867373B99}">
      <dsp:nvSpPr>
        <dsp:cNvPr id="0" name=""/>
        <dsp:cNvSpPr/>
      </dsp:nvSpPr>
      <dsp:spPr>
        <a:xfrm>
          <a:off x="1060247" y="254834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a:t>
          </a:r>
          <a:r>
            <a:rPr lang="zh-CN" sz="1200" b="1" kern="1200" dirty="0">
              <a:latin typeface="+mn-lt"/>
              <a:ea typeface="+mn-ea"/>
              <a:cs typeface="+mn-ea"/>
              <a:sym typeface="+mn-lt"/>
            </a:rPr>
            <a:t>可工作的软件是进度的首要度量标准。</a:t>
          </a:r>
        </a:p>
      </dsp:txBody>
      <dsp:txXfrm>
        <a:off x="1060247" y="2548347"/>
        <a:ext cx="6889398" cy="401314"/>
      </dsp:txXfrm>
    </dsp:sp>
    <dsp:sp modelId="{D647A18A-BE8D-4934-AC86-1F4B36A625ED}">
      <dsp:nvSpPr>
        <dsp:cNvPr id="0" name=""/>
        <dsp:cNvSpPr/>
      </dsp:nvSpPr>
      <dsp:spPr>
        <a:xfrm>
          <a:off x="928603" y="294966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DF6CD-188C-4B40-9D56-AE9802ADADB3}">
      <dsp:nvSpPr>
        <dsp:cNvPr id="0" name=""/>
        <dsp:cNvSpPr/>
      </dsp:nvSpPr>
      <dsp:spPr>
        <a:xfrm>
          <a:off x="1060247" y="296972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a:t>
          </a:r>
          <a:r>
            <a:rPr lang="zh-CN" sz="1200" kern="1200" dirty="0">
              <a:latin typeface="+mn-lt"/>
              <a:ea typeface="+mn-ea"/>
              <a:cs typeface="+mn-ea"/>
              <a:sym typeface="+mn-lt"/>
            </a:rPr>
            <a:t>敏捷过程倡导可持续开发。责任人、开发人员和用户要能够共同维持其步调稳定延续。</a:t>
          </a:r>
        </a:p>
      </dsp:txBody>
      <dsp:txXfrm>
        <a:off x="1060247" y="2969727"/>
        <a:ext cx="6889398" cy="401314"/>
      </dsp:txXfrm>
    </dsp:sp>
    <dsp:sp modelId="{873A1BBE-BCFE-43F9-A1AD-7DD56AD1F830}">
      <dsp:nvSpPr>
        <dsp:cNvPr id="0" name=""/>
        <dsp:cNvSpPr/>
      </dsp:nvSpPr>
      <dsp:spPr>
        <a:xfrm>
          <a:off x="928603" y="337104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52B1DC6-3C05-4C0D-93DE-64937404B32E}">
      <dsp:nvSpPr>
        <dsp:cNvPr id="0" name=""/>
        <dsp:cNvSpPr/>
      </dsp:nvSpPr>
      <dsp:spPr>
        <a:xfrm>
          <a:off x="1060247" y="339110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a:t>
          </a:r>
          <a:r>
            <a:rPr lang="zh-CN" sz="1200" kern="1200" dirty="0">
              <a:latin typeface="+mn-lt"/>
              <a:ea typeface="+mn-ea"/>
              <a:cs typeface="+mn-ea"/>
              <a:sym typeface="+mn-lt"/>
            </a:rPr>
            <a:t>坚持不懈地追求技术卓越和良好设计，敏捷能力由此增强。</a:t>
          </a:r>
        </a:p>
      </dsp:txBody>
      <dsp:txXfrm>
        <a:off x="1060247" y="3391107"/>
        <a:ext cx="6889398" cy="401314"/>
      </dsp:txXfrm>
    </dsp:sp>
    <dsp:sp modelId="{AF6CBDC4-CF6F-4577-B459-55074309F5E1}">
      <dsp:nvSpPr>
        <dsp:cNvPr id="0" name=""/>
        <dsp:cNvSpPr/>
      </dsp:nvSpPr>
      <dsp:spPr>
        <a:xfrm>
          <a:off x="928603" y="379242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D66435-1784-45A9-9ABC-DF4685A7658A}">
      <dsp:nvSpPr>
        <dsp:cNvPr id="0" name=""/>
        <dsp:cNvSpPr/>
      </dsp:nvSpPr>
      <dsp:spPr>
        <a:xfrm>
          <a:off x="1060247" y="381248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a:latin typeface="+mn-lt"/>
              <a:ea typeface="+mn-ea"/>
              <a:cs typeface="+mn-ea"/>
              <a:sym typeface="+mn-lt"/>
            </a:rPr>
            <a:t>10</a:t>
          </a:r>
          <a:r>
            <a:rPr lang="zh-CN" altLang="en-US" sz="1200" kern="1200">
              <a:latin typeface="+mn-lt"/>
              <a:ea typeface="+mn-ea"/>
              <a:cs typeface="+mn-ea"/>
              <a:sym typeface="+mn-lt"/>
            </a:rPr>
            <a:t>，</a:t>
          </a:r>
          <a:r>
            <a:rPr lang="zh-CN" sz="1200" kern="1200">
              <a:latin typeface="+mn-lt"/>
              <a:ea typeface="+mn-ea"/>
              <a:cs typeface="+mn-ea"/>
              <a:sym typeface="+mn-lt"/>
            </a:rPr>
            <a:t>以简洁为本，它是极力减少不必要工作量的艺术。</a:t>
          </a:r>
          <a:endParaRPr lang="zh-CN" sz="1200" kern="1200" dirty="0">
            <a:latin typeface="+mn-lt"/>
            <a:ea typeface="+mn-ea"/>
            <a:cs typeface="+mn-ea"/>
            <a:sym typeface="+mn-lt"/>
          </a:endParaRPr>
        </a:p>
      </dsp:txBody>
      <dsp:txXfrm>
        <a:off x="1060247" y="3812488"/>
        <a:ext cx="6889398" cy="401314"/>
      </dsp:txXfrm>
    </dsp:sp>
    <dsp:sp modelId="{F74D70D3-9034-4939-BA14-0E134958820F}">
      <dsp:nvSpPr>
        <dsp:cNvPr id="0" name=""/>
        <dsp:cNvSpPr/>
      </dsp:nvSpPr>
      <dsp:spPr>
        <a:xfrm>
          <a:off x="928603" y="421380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800F3D7-D7EF-4F60-8E6B-A43FD0AD7FD1}">
      <dsp:nvSpPr>
        <dsp:cNvPr id="0" name=""/>
        <dsp:cNvSpPr/>
      </dsp:nvSpPr>
      <dsp:spPr>
        <a:xfrm>
          <a:off x="1060247" y="423386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11</a:t>
          </a:r>
          <a:r>
            <a:rPr lang="zh-CN" altLang="en-US" sz="1200" kern="1200" dirty="0">
              <a:latin typeface="+mn-lt"/>
              <a:ea typeface="+mn-ea"/>
              <a:cs typeface="+mn-ea"/>
              <a:sym typeface="+mn-lt"/>
            </a:rPr>
            <a:t>，</a:t>
          </a:r>
          <a:r>
            <a:rPr lang="zh-CN" sz="1200" kern="1200" dirty="0">
              <a:latin typeface="+mn-lt"/>
              <a:ea typeface="+mn-ea"/>
              <a:cs typeface="+mn-ea"/>
              <a:sym typeface="+mn-lt"/>
            </a:rPr>
            <a:t>最好的架构、需求和设计出自自组织团队。</a:t>
          </a:r>
        </a:p>
      </dsp:txBody>
      <dsp:txXfrm>
        <a:off x="1060247" y="4233868"/>
        <a:ext cx="6889398" cy="401314"/>
      </dsp:txXfrm>
    </dsp:sp>
    <dsp:sp modelId="{4E3DF6F3-6E03-4A1F-A10D-E0BF081E82B4}">
      <dsp:nvSpPr>
        <dsp:cNvPr id="0" name=""/>
        <dsp:cNvSpPr/>
      </dsp:nvSpPr>
      <dsp:spPr>
        <a:xfrm>
          <a:off x="928603" y="463518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59392C-314E-4C1F-90D2-C63F6A249BC2}">
      <dsp:nvSpPr>
        <dsp:cNvPr id="0" name=""/>
        <dsp:cNvSpPr/>
      </dsp:nvSpPr>
      <dsp:spPr>
        <a:xfrm>
          <a:off x="1060247" y="465524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b="0" kern="1200" dirty="0">
              <a:latin typeface="+mn-lt"/>
              <a:ea typeface="+mn-ea"/>
              <a:cs typeface="+mn-ea"/>
              <a:sym typeface="+mn-lt"/>
            </a:rPr>
            <a:t>12</a:t>
          </a:r>
          <a:r>
            <a:rPr lang="zh-CN" altLang="en-US" sz="1200" b="0" kern="1200" dirty="0">
              <a:latin typeface="+mn-lt"/>
              <a:ea typeface="+mn-ea"/>
              <a:cs typeface="+mn-ea"/>
              <a:sym typeface="+mn-lt"/>
            </a:rPr>
            <a:t>，</a:t>
          </a:r>
          <a:r>
            <a:rPr lang="zh-CN" sz="1200" b="0" kern="1200" dirty="0">
              <a:latin typeface="+mn-lt"/>
              <a:ea typeface="+mn-ea"/>
              <a:cs typeface="+mn-ea"/>
              <a:sym typeface="+mn-lt"/>
            </a:rPr>
            <a:t>团队定期地反思如何能提高成效，并依此调整自身的举止表现。</a:t>
          </a:r>
        </a:p>
      </dsp:txBody>
      <dsp:txXfrm>
        <a:off x="1060247" y="4655248"/>
        <a:ext cx="6889398" cy="401314"/>
      </dsp:txXfrm>
    </dsp:sp>
    <dsp:sp modelId="{9FF3146D-D9F9-4B65-A82D-DF338A94F273}">
      <dsp:nvSpPr>
        <dsp:cNvPr id="0" name=""/>
        <dsp:cNvSpPr/>
      </dsp:nvSpPr>
      <dsp:spPr>
        <a:xfrm>
          <a:off x="928603" y="5056563"/>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429EC-027B-4C14-A09D-A749DDDE1459}">
      <dsp:nvSpPr>
        <dsp:cNvPr id="0" name=""/>
        <dsp:cNvSpPr/>
      </dsp:nvSpPr>
      <dsp:spPr>
        <a:xfrm rot="5400000">
          <a:off x="319213" y="221823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0FA5E-6040-45BD-AB03-045B801F78A6}">
      <dsp:nvSpPr>
        <dsp:cNvPr id="0" name=""/>
        <dsp:cNvSpPr/>
      </dsp:nvSpPr>
      <dsp:spPr>
        <a:xfrm>
          <a:off x="159124" y="2695044"/>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1986</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zh-CN" sz="1200" kern="1200" baseline="0" dirty="0">
              <a:latin typeface="+mn-lt"/>
              <a:ea typeface="+mn-ea"/>
              <a:cs typeface="+mn-ea"/>
              <a:sym typeface="+mn-lt"/>
            </a:rPr>
            <a:t>竹内弘高、野中郁次郎，</a:t>
          </a:r>
          <a:r>
            <a:rPr lang="en-US" sz="1200" kern="1200" baseline="0" dirty="0">
              <a:latin typeface="+mn-lt"/>
              <a:ea typeface="+mn-ea"/>
              <a:cs typeface="+mn-ea"/>
              <a:sym typeface="+mn-lt"/>
            </a:rPr>
            <a:t>《The New </a:t>
          </a:r>
          <a:r>
            <a:rPr lang="en-US" sz="1200" kern="1200" baseline="0" dirty="0" err="1">
              <a:latin typeface="+mn-lt"/>
              <a:ea typeface="+mn-ea"/>
              <a:cs typeface="+mn-ea"/>
              <a:sym typeface="+mn-lt"/>
            </a:rPr>
            <a:t>New</a:t>
          </a:r>
          <a:r>
            <a:rPr lang="en-US" sz="1200" kern="1200" baseline="0" dirty="0">
              <a:latin typeface="+mn-lt"/>
              <a:ea typeface="+mn-ea"/>
              <a:cs typeface="+mn-ea"/>
              <a:sym typeface="+mn-lt"/>
            </a:rPr>
            <a:t> Product Development Game》</a:t>
          </a:r>
          <a:endParaRPr lang="zh-CN" sz="1200" kern="1200" baseline="0" dirty="0">
            <a:latin typeface="+mn-lt"/>
            <a:ea typeface="+mn-ea"/>
            <a:cs typeface="+mn-ea"/>
            <a:sym typeface="+mn-lt"/>
          </a:endParaRPr>
        </a:p>
      </dsp:txBody>
      <dsp:txXfrm>
        <a:off x="159124" y="2695044"/>
        <a:ext cx="1440728" cy="1262883"/>
      </dsp:txXfrm>
    </dsp:sp>
    <dsp:sp modelId="{0A45B556-6791-4198-9AF2-CF52365B3839}">
      <dsp:nvSpPr>
        <dsp:cNvPr id="0" name=""/>
        <dsp:cNvSpPr/>
      </dsp:nvSpPr>
      <dsp:spPr>
        <a:xfrm>
          <a:off x="1328017" y="2100746"/>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DF17C-FCAF-4502-8FB3-618B68107EEA}">
      <dsp:nvSpPr>
        <dsp:cNvPr id="0" name=""/>
        <dsp:cNvSpPr/>
      </dsp:nvSpPr>
      <dsp:spPr>
        <a:xfrm rot="5400000">
          <a:off x="2082946" y="178179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64249-40F7-4C66-B643-8B135C98A04F}">
      <dsp:nvSpPr>
        <dsp:cNvPr id="0" name=""/>
        <dsp:cNvSpPr/>
      </dsp:nvSpPr>
      <dsp:spPr>
        <a:xfrm>
          <a:off x="1922857" y="225860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1993</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Jeff Sutherland</a:t>
          </a:r>
          <a:r>
            <a:rPr lang="zh-CN" sz="1200" kern="1200" baseline="0" dirty="0">
              <a:latin typeface="+mn-lt"/>
              <a:ea typeface="+mn-ea"/>
              <a:cs typeface="+mn-ea"/>
              <a:sym typeface="+mn-lt"/>
            </a:rPr>
            <a:t>首次在</a:t>
          </a:r>
          <a:r>
            <a:rPr lang="en-US" sz="1200" kern="1200" baseline="0" dirty="0">
              <a:latin typeface="+mn-lt"/>
              <a:ea typeface="+mn-ea"/>
              <a:cs typeface="+mn-ea"/>
              <a:sym typeface="+mn-lt"/>
            </a:rPr>
            <a:t>Easel</a:t>
          </a:r>
          <a:r>
            <a:rPr lang="zh-CN" sz="1200" kern="1200" baseline="0" dirty="0">
              <a:latin typeface="+mn-lt"/>
              <a:ea typeface="+mn-ea"/>
              <a:cs typeface="+mn-ea"/>
              <a:sym typeface="+mn-lt"/>
            </a:rPr>
            <a:t>公司定义了用于了软件开发行业的</a:t>
          </a:r>
          <a:r>
            <a:rPr lang="en-US" sz="1200" kern="1200" baseline="0" dirty="0">
              <a:latin typeface="+mn-lt"/>
              <a:ea typeface="+mn-ea"/>
              <a:cs typeface="+mn-ea"/>
              <a:sym typeface="+mn-lt"/>
            </a:rPr>
            <a:t>Scrum</a:t>
          </a:r>
          <a:r>
            <a:rPr lang="zh-CN" sz="1200" kern="1200" baseline="0" dirty="0">
              <a:latin typeface="+mn-lt"/>
              <a:ea typeface="+mn-ea"/>
              <a:cs typeface="+mn-ea"/>
              <a:sym typeface="+mn-lt"/>
            </a:rPr>
            <a:t>流程</a:t>
          </a:r>
        </a:p>
      </dsp:txBody>
      <dsp:txXfrm>
        <a:off x="1922857" y="2258606"/>
        <a:ext cx="1440728" cy="1262883"/>
      </dsp:txXfrm>
    </dsp:sp>
    <dsp:sp modelId="{C312782A-5D43-424F-88C4-B212590A8DA7}">
      <dsp:nvSpPr>
        <dsp:cNvPr id="0" name=""/>
        <dsp:cNvSpPr/>
      </dsp:nvSpPr>
      <dsp:spPr>
        <a:xfrm>
          <a:off x="3091750" y="1664308"/>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A253D-3FE1-4D47-856D-DE2E70ED4F13}">
      <dsp:nvSpPr>
        <dsp:cNvPr id="0" name=""/>
        <dsp:cNvSpPr/>
      </dsp:nvSpPr>
      <dsp:spPr>
        <a:xfrm rot="5400000">
          <a:off x="3846680" y="1345358"/>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AED6C-2EDD-4E47-B9BF-09506D3B63E2}">
      <dsp:nvSpPr>
        <dsp:cNvPr id="0" name=""/>
        <dsp:cNvSpPr/>
      </dsp:nvSpPr>
      <dsp:spPr>
        <a:xfrm>
          <a:off x="3686591" y="1822168"/>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1995</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Jeff Sutherland</a:t>
          </a:r>
          <a:r>
            <a:rPr lang="zh-CN" sz="1200" kern="1200" baseline="0" dirty="0">
              <a:latin typeface="+mn-lt"/>
              <a:ea typeface="+mn-ea"/>
              <a:cs typeface="+mn-ea"/>
              <a:sym typeface="+mn-lt"/>
            </a:rPr>
            <a:t>和</a:t>
          </a: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zh-CN" sz="1200" kern="1200" baseline="0" dirty="0">
              <a:latin typeface="+mn-lt"/>
              <a:ea typeface="+mn-ea"/>
              <a:cs typeface="+mn-ea"/>
              <a:sym typeface="+mn-lt"/>
            </a:rPr>
            <a:t>，规范化了</a:t>
          </a:r>
          <a:r>
            <a:rPr lang="en-US" sz="1200" kern="1200" baseline="0" dirty="0">
              <a:latin typeface="+mn-lt"/>
              <a:ea typeface="+mn-ea"/>
              <a:cs typeface="+mn-ea"/>
              <a:sym typeface="+mn-lt"/>
            </a:rPr>
            <a:t>Scrum</a:t>
          </a:r>
          <a:r>
            <a:rPr lang="zh-CN" sz="1200" kern="1200" baseline="0" dirty="0">
              <a:latin typeface="+mn-lt"/>
              <a:ea typeface="+mn-ea"/>
              <a:cs typeface="+mn-ea"/>
              <a:sym typeface="+mn-lt"/>
            </a:rPr>
            <a:t>框架，并在</a:t>
          </a:r>
          <a:r>
            <a:rPr lang="en-US" sz="1200" kern="1200" baseline="0" dirty="0">
              <a:latin typeface="+mn-lt"/>
              <a:ea typeface="+mn-ea"/>
              <a:cs typeface="+mn-ea"/>
              <a:sym typeface="+mn-lt"/>
            </a:rPr>
            <a:t>OOPSLA 95</a:t>
          </a:r>
          <a:r>
            <a:rPr lang="zh-CN" sz="1200" kern="1200" baseline="0" dirty="0">
              <a:latin typeface="+mn-lt"/>
              <a:ea typeface="+mn-ea"/>
              <a:cs typeface="+mn-ea"/>
              <a:sym typeface="+mn-lt"/>
            </a:rPr>
            <a:t>上公开发布</a:t>
          </a:r>
        </a:p>
      </dsp:txBody>
      <dsp:txXfrm>
        <a:off x="3686591" y="1822168"/>
        <a:ext cx="1440728" cy="1262883"/>
      </dsp:txXfrm>
    </dsp:sp>
    <dsp:sp modelId="{D13C6A52-8F16-4ACB-89F7-3A5D72CF1BDF}">
      <dsp:nvSpPr>
        <dsp:cNvPr id="0" name=""/>
        <dsp:cNvSpPr/>
      </dsp:nvSpPr>
      <dsp:spPr>
        <a:xfrm>
          <a:off x="4855484" y="1227871"/>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A3AC6-AA20-4237-BE1F-E6891A2605BA}">
      <dsp:nvSpPr>
        <dsp:cNvPr id="0" name=""/>
        <dsp:cNvSpPr/>
      </dsp:nvSpPr>
      <dsp:spPr>
        <a:xfrm rot="5400000">
          <a:off x="5610413" y="908920"/>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B997D-BD2A-4B51-B588-C30D6DF5CE5D}">
      <dsp:nvSpPr>
        <dsp:cNvPr id="0" name=""/>
        <dsp:cNvSpPr/>
      </dsp:nvSpPr>
      <dsp:spPr>
        <a:xfrm>
          <a:off x="5450324" y="1385731"/>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2001</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zh-CN" sz="1200" kern="1200" baseline="0" dirty="0">
              <a:latin typeface="+mn-lt"/>
              <a:ea typeface="+mn-ea"/>
              <a:cs typeface="+mn-ea"/>
              <a:sym typeface="+mn-lt"/>
            </a:rPr>
            <a:t>敏捷宣言及原则发布、敏捷联盟成立，</a:t>
          </a:r>
          <a:r>
            <a:rPr lang="en-US" sz="1200" kern="1200" baseline="0" dirty="0">
              <a:latin typeface="+mn-lt"/>
              <a:ea typeface="+mn-ea"/>
              <a:cs typeface="+mn-ea"/>
              <a:sym typeface="+mn-lt"/>
            </a:rPr>
            <a:t>Scrum</a:t>
          </a:r>
          <a:r>
            <a:rPr lang="zh-CN" sz="1200" kern="1200" baseline="0" dirty="0">
              <a:latin typeface="+mn-lt"/>
              <a:ea typeface="+mn-ea"/>
              <a:cs typeface="+mn-ea"/>
              <a:sym typeface="+mn-lt"/>
            </a:rPr>
            <a:t>是其中一种敏捷方法</a:t>
          </a:r>
        </a:p>
      </dsp:txBody>
      <dsp:txXfrm>
        <a:off x="5450324" y="1385731"/>
        <a:ext cx="1440728" cy="1262883"/>
      </dsp:txXfrm>
    </dsp:sp>
    <dsp:sp modelId="{1ABE50B9-B447-4FCF-B4CD-4DD73039F800}">
      <dsp:nvSpPr>
        <dsp:cNvPr id="0" name=""/>
        <dsp:cNvSpPr/>
      </dsp:nvSpPr>
      <dsp:spPr>
        <a:xfrm>
          <a:off x="6619217" y="791433"/>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D8E72-A4D4-4F2C-8794-41E163FA49C1}">
      <dsp:nvSpPr>
        <dsp:cNvPr id="0" name=""/>
        <dsp:cNvSpPr/>
      </dsp:nvSpPr>
      <dsp:spPr>
        <a:xfrm rot="5400000">
          <a:off x="7374146" y="47248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E6A7C-D0B2-4643-AD7E-0327870E4908}">
      <dsp:nvSpPr>
        <dsp:cNvPr id="0" name=""/>
        <dsp:cNvSpPr/>
      </dsp:nvSpPr>
      <dsp:spPr>
        <a:xfrm>
          <a:off x="7214057" y="949293"/>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2001</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zh-CN" sz="1200" kern="1200" baseline="0" dirty="0">
              <a:latin typeface="+mn-lt"/>
              <a:ea typeface="+mn-ea"/>
              <a:cs typeface="+mn-ea"/>
              <a:sym typeface="+mn-lt"/>
            </a:rPr>
            <a:t>和</a:t>
          </a:r>
          <a:r>
            <a:rPr lang="en-US" sz="1200" kern="1200" baseline="0" dirty="0">
              <a:latin typeface="+mn-lt"/>
              <a:ea typeface="+mn-ea"/>
              <a:cs typeface="+mn-ea"/>
              <a:sym typeface="+mn-lt"/>
            </a:rPr>
            <a:t>Mike </a:t>
          </a:r>
          <a:r>
            <a:rPr lang="en-US" sz="1200" kern="1200" baseline="0" dirty="0" err="1">
              <a:latin typeface="+mn-lt"/>
              <a:ea typeface="+mn-ea"/>
              <a:cs typeface="+mn-ea"/>
              <a:sym typeface="+mn-lt"/>
            </a:rPr>
            <a:t>Beedle</a:t>
          </a:r>
          <a:r>
            <a:rPr lang="zh-CN" sz="1200" kern="1200" baseline="0" dirty="0">
              <a:latin typeface="+mn-lt"/>
              <a:ea typeface="+mn-ea"/>
              <a:cs typeface="+mn-ea"/>
              <a:sym typeface="+mn-lt"/>
            </a:rPr>
            <a:t>，第一本</a:t>
          </a:r>
          <a:r>
            <a:rPr lang="en-US" sz="1200" kern="1200" baseline="0" dirty="0">
              <a:latin typeface="+mn-lt"/>
              <a:ea typeface="+mn-ea"/>
              <a:cs typeface="+mn-ea"/>
              <a:sym typeface="+mn-lt"/>
            </a:rPr>
            <a:t>Scrum</a:t>
          </a:r>
          <a:r>
            <a:rPr lang="zh-CN" sz="1200" kern="1200" baseline="0" dirty="0">
              <a:latin typeface="+mn-lt"/>
              <a:ea typeface="+mn-ea"/>
              <a:cs typeface="+mn-ea"/>
              <a:sym typeface="+mn-lt"/>
            </a:rPr>
            <a:t>书籍</a:t>
          </a:r>
          <a:r>
            <a:rPr lang="en-US" sz="1200" kern="1200" baseline="0" dirty="0">
              <a:latin typeface="+mn-lt"/>
              <a:ea typeface="+mn-ea"/>
              <a:cs typeface="+mn-ea"/>
              <a:sym typeface="+mn-lt"/>
            </a:rPr>
            <a:t>《Scrum</a:t>
          </a:r>
          <a:r>
            <a:rPr lang="zh-CN" sz="1200" kern="1200" baseline="0" dirty="0">
              <a:latin typeface="+mn-lt"/>
              <a:ea typeface="+mn-ea"/>
              <a:cs typeface="+mn-ea"/>
              <a:sym typeface="+mn-lt"/>
            </a:rPr>
            <a:t>敏捷软件开发</a:t>
          </a:r>
          <a:r>
            <a:rPr lang="en-US" sz="1200" kern="1200" baseline="0" dirty="0">
              <a:latin typeface="+mn-lt"/>
              <a:ea typeface="+mn-ea"/>
              <a:cs typeface="+mn-ea"/>
              <a:sym typeface="+mn-lt"/>
            </a:rPr>
            <a:t>》</a:t>
          </a:r>
          <a:endParaRPr lang="zh-CN" sz="1200" kern="1200" baseline="0" dirty="0">
            <a:latin typeface="+mn-lt"/>
            <a:ea typeface="+mn-ea"/>
            <a:cs typeface="+mn-ea"/>
            <a:sym typeface="+mn-lt"/>
          </a:endParaRPr>
        </a:p>
      </dsp:txBody>
      <dsp:txXfrm>
        <a:off x="7214057" y="949293"/>
        <a:ext cx="1440728" cy="1262883"/>
      </dsp:txXfrm>
    </dsp:sp>
    <dsp:sp modelId="{031AF303-7EA7-41C1-B5AD-C047B74C7F33}">
      <dsp:nvSpPr>
        <dsp:cNvPr id="0" name=""/>
        <dsp:cNvSpPr/>
      </dsp:nvSpPr>
      <dsp:spPr>
        <a:xfrm>
          <a:off x="8382950" y="354995"/>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0A4A9-9F4E-4C75-8A59-176678C31A50}">
      <dsp:nvSpPr>
        <dsp:cNvPr id="0" name=""/>
        <dsp:cNvSpPr/>
      </dsp:nvSpPr>
      <dsp:spPr>
        <a:xfrm rot="5400000">
          <a:off x="9137880" y="3604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78B05-A8C0-4BED-9234-EA0EACF08C36}">
      <dsp:nvSpPr>
        <dsp:cNvPr id="0" name=""/>
        <dsp:cNvSpPr/>
      </dsp:nvSpPr>
      <dsp:spPr>
        <a:xfrm>
          <a:off x="8977791" y="51285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2002</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en-US" sz="1200" kern="1200" baseline="0" dirty="0">
              <a:latin typeface="+mn-lt"/>
              <a:ea typeface="+mn-ea"/>
              <a:cs typeface="+mn-ea"/>
              <a:sym typeface="+mn-lt"/>
            </a:rPr>
            <a:t> </a:t>
          </a:r>
          <a:r>
            <a:rPr lang="zh-CN" sz="1200" kern="1200" baseline="0" dirty="0">
              <a:latin typeface="+mn-lt"/>
              <a:ea typeface="+mn-ea"/>
              <a:cs typeface="+mn-ea"/>
              <a:sym typeface="+mn-lt"/>
            </a:rPr>
            <a:t>和</a:t>
          </a:r>
          <a:r>
            <a:rPr lang="en-US" sz="1200" kern="1200" baseline="0" dirty="0">
              <a:latin typeface="+mn-lt"/>
              <a:ea typeface="+mn-ea"/>
              <a:cs typeface="+mn-ea"/>
              <a:sym typeface="+mn-lt"/>
            </a:rPr>
            <a:t>Mike Cohn</a:t>
          </a:r>
          <a:r>
            <a:rPr lang="zh-CN" sz="1200" kern="1200" baseline="0" dirty="0">
              <a:latin typeface="+mn-lt"/>
              <a:ea typeface="+mn-ea"/>
              <a:cs typeface="+mn-ea"/>
              <a:sym typeface="+mn-lt"/>
            </a:rPr>
            <a:t>，共同创办了</a:t>
          </a:r>
          <a:r>
            <a:rPr lang="en-US" sz="1200" kern="1200" baseline="0" dirty="0">
              <a:latin typeface="+mn-lt"/>
              <a:ea typeface="+mn-ea"/>
              <a:cs typeface="+mn-ea"/>
              <a:sym typeface="+mn-lt"/>
            </a:rPr>
            <a:t>Scrum</a:t>
          </a:r>
          <a:r>
            <a:rPr lang="zh-CN" sz="1200" kern="1200" baseline="0" dirty="0">
              <a:latin typeface="+mn-lt"/>
              <a:ea typeface="+mn-ea"/>
              <a:cs typeface="+mn-ea"/>
              <a:sym typeface="+mn-lt"/>
            </a:rPr>
            <a:t>联盟</a:t>
          </a:r>
        </a:p>
      </dsp:txBody>
      <dsp:txXfrm>
        <a:off x="8977791" y="512856"/>
        <a:ext cx="1440728" cy="1262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a:latin typeface="+mn-lt"/>
              <a:ea typeface="+mn-ea"/>
              <a:cs typeface="+mn-ea"/>
              <a:sym typeface="+mn-lt"/>
            </a:rPr>
            <a:t> </a:t>
          </a:r>
          <a:endParaRPr lang="en-US" sz="54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2B075-DA88-46E0-8461-3C24C8C45998}">
      <dsp:nvSpPr>
        <dsp:cNvPr id="0" name=""/>
        <dsp:cNvSpPr/>
      </dsp:nvSpPr>
      <dsp:spPr>
        <a:xfrm>
          <a:off x="26" y="203459"/>
          <a:ext cx="2498183" cy="49156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150000"/>
            </a:lnSpc>
            <a:spcBef>
              <a:spcPct val="0"/>
            </a:spcBef>
            <a:spcAft>
              <a:spcPct val="35000"/>
            </a:spcAft>
            <a:buNone/>
          </a:pPr>
          <a:r>
            <a:rPr lang="zh-CN" altLang="en-US" sz="1600" b="0" kern="1200" dirty="0">
              <a:latin typeface="+mn-lt"/>
              <a:ea typeface="+mn-ea"/>
              <a:cs typeface="+mn-ea"/>
              <a:sym typeface="+mn-lt"/>
            </a:rPr>
            <a:t>亚马逊</a:t>
          </a:r>
        </a:p>
      </dsp:txBody>
      <dsp:txXfrm>
        <a:off x="26" y="203459"/>
        <a:ext cx="2498183" cy="491563"/>
      </dsp:txXfrm>
    </dsp:sp>
    <dsp:sp modelId="{5CB75DAD-539A-4E6E-B287-4EB7CE3F8895}">
      <dsp:nvSpPr>
        <dsp:cNvPr id="0" name=""/>
        <dsp:cNvSpPr/>
      </dsp:nvSpPr>
      <dsp:spPr>
        <a:xfrm>
          <a:off x="26" y="695023"/>
          <a:ext cx="2498183" cy="38539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侧重于改善协作，沟通，整合软件开发与</a:t>
          </a:r>
          <a:r>
            <a:rPr lang="en-US" altLang="zh-CN" sz="1300" kern="1200" dirty="0">
              <a:latin typeface="+mn-lt"/>
              <a:ea typeface="+mn-ea"/>
              <a:cs typeface="+mn-ea"/>
              <a:sym typeface="+mn-lt"/>
            </a:rPr>
            <a:t>IT</a:t>
          </a:r>
          <a:r>
            <a:rPr lang="zh-CN" altLang="en-US" sz="1300" kern="1200" dirty="0">
              <a:latin typeface="+mn-lt"/>
              <a:ea typeface="+mn-ea"/>
              <a:cs typeface="+mn-ea"/>
              <a:sym typeface="+mn-lt"/>
            </a:rPr>
            <a:t>运维。是一个总称，用来描述一种</a:t>
          </a:r>
          <a:r>
            <a:rPr lang="zh-CN" altLang="en-US" sz="1300" b="1" kern="1200" dirty="0">
              <a:latin typeface="+mn-lt"/>
              <a:ea typeface="+mn-ea"/>
              <a:cs typeface="+mn-ea"/>
              <a:sym typeface="+mn-lt"/>
            </a:rPr>
            <a:t>理念、文化变革和模式转变</a:t>
          </a:r>
          <a:r>
            <a:rPr lang="zh-CN" altLang="en-US" sz="1300" kern="1200" dirty="0">
              <a:latin typeface="+mn-lt"/>
              <a:ea typeface="+mn-ea"/>
              <a:cs typeface="+mn-ea"/>
              <a:sym typeface="+mn-lt"/>
            </a:rPr>
            <a:t>。</a:t>
          </a:r>
        </a:p>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帮助亚马逊</a:t>
          </a:r>
          <a:r>
            <a:rPr lang="zh-CN" altLang="en-US" sz="1300" b="1" kern="1200" dirty="0">
              <a:latin typeface="+mn-lt"/>
              <a:ea typeface="+mn-ea"/>
              <a:cs typeface="+mn-ea"/>
              <a:sym typeface="+mn-lt"/>
            </a:rPr>
            <a:t>从软件开发敏捷走向业务和运维的敏捷</a:t>
          </a:r>
          <a:r>
            <a:rPr lang="zh-CN" altLang="en-US" sz="1300" kern="1200" dirty="0">
              <a:latin typeface="+mn-lt"/>
              <a:ea typeface="+mn-ea"/>
              <a:cs typeface="+mn-ea"/>
              <a:sym typeface="+mn-lt"/>
            </a:rPr>
            <a:t>。</a:t>
          </a:r>
          <a:endParaRPr lang="en-US" altLang="zh-CN" sz="1300" kern="1200" dirty="0">
            <a:latin typeface="+mn-lt"/>
            <a:ea typeface="+mn-ea"/>
            <a:cs typeface="+mn-ea"/>
            <a:sym typeface="+mn-lt"/>
          </a:endParaRPr>
        </a:p>
        <a:p>
          <a:pPr marL="114300" lvl="1" indent="-114300" algn="l" defTabSz="577850">
            <a:lnSpc>
              <a:spcPct val="150000"/>
            </a:lnSpc>
            <a:spcBef>
              <a:spcPct val="0"/>
            </a:spcBef>
            <a:spcAft>
              <a:spcPct val="15000"/>
            </a:spcAft>
            <a:buChar char="•"/>
          </a:pPr>
          <a:r>
            <a:rPr lang="zh-CN" altLang="en-US" sz="1300" kern="1200" dirty="0">
              <a:latin typeface="+mn-lt"/>
              <a:ea typeface="+mn-ea"/>
              <a:cs typeface="+mn-ea"/>
              <a:sym typeface="+mn-lt"/>
            </a:rPr>
            <a:t>开发阶段，</a:t>
          </a:r>
          <a:r>
            <a:rPr lang="en-US" altLang="zh-CN" sz="1300" kern="1200" dirty="0">
              <a:latin typeface="+mn-lt"/>
              <a:ea typeface="+mn-ea"/>
              <a:cs typeface="+mn-ea"/>
              <a:sym typeface="+mn-lt"/>
            </a:rPr>
            <a:t>DevOps</a:t>
          </a:r>
          <a:r>
            <a:rPr lang="zh-CN" altLang="en-US" sz="1300" kern="1200" dirty="0">
              <a:latin typeface="+mn-lt"/>
              <a:ea typeface="+mn-ea"/>
              <a:cs typeface="+mn-ea"/>
              <a:sym typeface="+mn-lt"/>
            </a:rPr>
            <a:t>重点放在代码构建，代码覆盖，单元测试，打包和部署；运维阶段，在基础设施上聚焦环境分配，配置，编排和部署。</a:t>
          </a:r>
        </a:p>
      </dsp:txBody>
      <dsp:txXfrm>
        <a:off x="26" y="695023"/>
        <a:ext cx="2498183" cy="3853980"/>
      </dsp:txXfrm>
    </dsp:sp>
    <dsp:sp modelId="{822D319B-1DF7-4AC3-A953-7455F71A474A}">
      <dsp:nvSpPr>
        <dsp:cNvPr id="0" name=""/>
        <dsp:cNvSpPr/>
      </dsp:nvSpPr>
      <dsp:spPr>
        <a:xfrm>
          <a:off x="2847955" y="203459"/>
          <a:ext cx="2498183" cy="49156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150000"/>
            </a:lnSpc>
            <a:spcBef>
              <a:spcPct val="0"/>
            </a:spcBef>
            <a:spcAft>
              <a:spcPct val="35000"/>
            </a:spcAft>
            <a:buNone/>
          </a:pPr>
          <a:r>
            <a:rPr lang="zh-CN" altLang="en-US" sz="1600" b="0" kern="1200" dirty="0">
              <a:latin typeface="+mn-lt"/>
              <a:ea typeface="+mn-ea"/>
              <a:cs typeface="+mn-ea"/>
              <a:sym typeface="+mn-lt"/>
            </a:rPr>
            <a:t>微软</a:t>
          </a:r>
        </a:p>
      </dsp:txBody>
      <dsp:txXfrm>
        <a:off x="2847955" y="203459"/>
        <a:ext cx="2498183" cy="491563"/>
      </dsp:txXfrm>
    </dsp:sp>
    <dsp:sp modelId="{D265CB3B-85B6-49A1-AC81-9C7AB22C3EC7}">
      <dsp:nvSpPr>
        <dsp:cNvPr id="0" name=""/>
        <dsp:cNvSpPr/>
      </dsp:nvSpPr>
      <dsp:spPr>
        <a:xfrm>
          <a:off x="2847955" y="695023"/>
          <a:ext cx="2498183" cy="38539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不仅是一项技术或工具集，也</a:t>
          </a:r>
          <a:r>
            <a:rPr lang="zh-CN" altLang="en-US" sz="1300" b="1" kern="1200" dirty="0">
              <a:latin typeface="+mn-lt"/>
              <a:ea typeface="+mn-ea"/>
              <a:cs typeface="+mn-ea"/>
              <a:sym typeface="+mn-lt"/>
            </a:rPr>
            <a:t>是观念和文化的转变</a:t>
          </a:r>
          <a:r>
            <a:rPr lang="zh-CN" altLang="en-US" sz="1300" kern="1200" dirty="0">
              <a:latin typeface="+mn-lt"/>
              <a:ea typeface="+mn-ea"/>
              <a:cs typeface="+mn-ea"/>
              <a:sym typeface="+mn-lt"/>
            </a:rPr>
            <a:t>。它结合人、流程、适当的工具，使应用程序生命周期更快，更可预测。</a:t>
          </a:r>
        </a:p>
        <a:p>
          <a:pPr marL="114300" lvl="1" indent="-114300" algn="l" defTabSz="577850">
            <a:lnSpc>
              <a:spcPct val="150000"/>
            </a:lnSpc>
            <a:spcBef>
              <a:spcPct val="0"/>
            </a:spcBef>
            <a:spcAft>
              <a:spcPct val="15000"/>
            </a:spcAft>
            <a:buChar char="•"/>
          </a:pPr>
          <a:r>
            <a:rPr lang="zh-CN" altLang="en-US" sz="1300" kern="1200" dirty="0">
              <a:latin typeface="+mn-lt"/>
              <a:ea typeface="+mn-ea"/>
              <a:cs typeface="+mn-ea"/>
              <a:sym typeface="+mn-lt"/>
            </a:rPr>
            <a:t>我们</a:t>
          </a:r>
          <a:r>
            <a:rPr lang="zh-CN" altLang="en-US" sz="1300" b="1" kern="1200" dirty="0">
              <a:latin typeface="+mn-lt"/>
              <a:ea typeface="+mn-ea"/>
              <a:cs typeface="+mn-ea"/>
              <a:sym typeface="+mn-lt"/>
            </a:rPr>
            <a:t>应将</a:t>
          </a:r>
          <a:r>
            <a:rPr lang="en-US" altLang="zh-CN" sz="1300" b="1" kern="1200" dirty="0">
              <a:latin typeface="+mn-lt"/>
              <a:ea typeface="+mn-ea"/>
              <a:cs typeface="+mn-ea"/>
              <a:sym typeface="+mn-lt"/>
            </a:rPr>
            <a:t>DevOps</a:t>
          </a:r>
          <a:r>
            <a:rPr lang="zh-CN" altLang="en-US" sz="1300" b="1" kern="1200" dirty="0">
              <a:latin typeface="+mn-lt"/>
              <a:ea typeface="+mn-ea"/>
              <a:cs typeface="+mn-ea"/>
              <a:sym typeface="+mn-lt"/>
            </a:rPr>
            <a:t>视为过程而非目的</a:t>
          </a:r>
          <a:r>
            <a:rPr lang="zh-CN" altLang="en-US" sz="1300" kern="1200" dirty="0">
              <a:latin typeface="+mn-lt"/>
              <a:ea typeface="+mn-ea"/>
              <a:cs typeface="+mn-ea"/>
              <a:sym typeface="+mn-lt"/>
            </a:rPr>
            <a:t>，应该选定适合范围的项目，增量式实施，通过这些项目展示成功，学习，并演进。</a:t>
          </a:r>
        </a:p>
      </dsp:txBody>
      <dsp:txXfrm>
        <a:off x="2847955" y="695023"/>
        <a:ext cx="2498183" cy="3853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BC736-E3B0-4414-9D2C-B3977B0F4B67}">
      <dsp:nvSpPr>
        <dsp:cNvPr id="0" name=""/>
        <dsp:cNvSpPr/>
      </dsp:nvSpPr>
      <dsp:spPr>
        <a:xfrm>
          <a:off x="1142" y="2348145"/>
          <a:ext cx="1800648" cy="7202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计划</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Planning</a:t>
          </a:r>
          <a:endParaRPr lang="zh-CN" altLang="en-US" sz="1400" kern="1200" dirty="0">
            <a:latin typeface="+mn-lt"/>
            <a:ea typeface="+mn-ea"/>
            <a:cs typeface="+mn-ea"/>
            <a:sym typeface="+mn-lt"/>
          </a:endParaRPr>
        </a:p>
      </dsp:txBody>
      <dsp:txXfrm>
        <a:off x="1142" y="2348145"/>
        <a:ext cx="1620583" cy="720259"/>
      </dsp:txXfrm>
    </dsp:sp>
    <dsp:sp modelId="{1AA79F15-C382-41D3-9077-ED665FEE36F1}">
      <dsp:nvSpPr>
        <dsp:cNvPr id="0" name=""/>
        <dsp:cNvSpPr/>
      </dsp:nvSpPr>
      <dsp:spPr>
        <a:xfrm>
          <a:off x="1441661" y="2348145"/>
          <a:ext cx="1941603"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需求</a:t>
          </a:r>
          <a:br>
            <a:rPr lang="en-US" altLang="zh-CN" sz="1400" kern="1200" dirty="0">
              <a:latin typeface="+mn-lt"/>
              <a:ea typeface="+mn-ea"/>
              <a:cs typeface="+mn-ea"/>
              <a:sym typeface="+mn-lt"/>
            </a:rPr>
          </a:br>
          <a:r>
            <a:rPr lang="en-US" altLang="zh-CN" sz="1400" kern="1200" dirty="0">
              <a:latin typeface="+mn-lt"/>
              <a:ea typeface="+mn-ea"/>
              <a:cs typeface="+mn-ea"/>
              <a:sym typeface="+mn-lt"/>
            </a:rPr>
            <a:t>Requirement</a:t>
          </a:r>
          <a:endParaRPr lang="zh-CN" altLang="en-US" sz="1400" kern="1200" dirty="0">
            <a:latin typeface="+mn-lt"/>
            <a:ea typeface="+mn-ea"/>
            <a:cs typeface="+mn-ea"/>
            <a:sym typeface="+mn-lt"/>
          </a:endParaRPr>
        </a:p>
      </dsp:txBody>
      <dsp:txXfrm>
        <a:off x="1801791" y="2348145"/>
        <a:ext cx="1221344" cy="720259"/>
      </dsp:txXfrm>
    </dsp:sp>
    <dsp:sp modelId="{B5B72DCA-BB84-4874-BF73-36E1D2681403}">
      <dsp:nvSpPr>
        <dsp:cNvPr id="0" name=""/>
        <dsp:cNvSpPr/>
      </dsp:nvSpPr>
      <dsp:spPr>
        <a:xfrm>
          <a:off x="3023135"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设计</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Design</a:t>
          </a:r>
          <a:endParaRPr lang="zh-CN" altLang="en-US" sz="1400" kern="1200" dirty="0">
            <a:latin typeface="+mn-lt"/>
            <a:ea typeface="+mn-ea"/>
            <a:cs typeface="+mn-ea"/>
            <a:sym typeface="+mn-lt"/>
          </a:endParaRPr>
        </a:p>
      </dsp:txBody>
      <dsp:txXfrm>
        <a:off x="3383265" y="2348145"/>
        <a:ext cx="1080389" cy="720259"/>
      </dsp:txXfrm>
    </dsp:sp>
    <dsp:sp modelId="{625E2731-B4DF-4FDA-B48E-4E495A1C5773}">
      <dsp:nvSpPr>
        <dsp:cNvPr id="0" name=""/>
        <dsp:cNvSpPr/>
      </dsp:nvSpPr>
      <dsp:spPr>
        <a:xfrm>
          <a:off x="4463653" y="2348145"/>
          <a:ext cx="2207864"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开发</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Development</a:t>
          </a:r>
          <a:endParaRPr lang="zh-CN" altLang="en-US" sz="1400" kern="1200" dirty="0">
            <a:latin typeface="+mn-lt"/>
            <a:ea typeface="+mn-ea"/>
            <a:cs typeface="+mn-ea"/>
            <a:sym typeface="+mn-lt"/>
          </a:endParaRPr>
        </a:p>
      </dsp:txBody>
      <dsp:txXfrm>
        <a:off x="4823783" y="2348145"/>
        <a:ext cx="1487605" cy="720259"/>
      </dsp:txXfrm>
    </dsp:sp>
    <dsp:sp modelId="{195D49FE-A525-44E0-B3E3-83B72E21E17E}">
      <dsp:nvSpPr>
        <dsp:cNvPr id="0" name=""/>
        <dsp:cNvSpPr/>
      </dsp:nvSpPr>
      <dsp:spPr>
        <a:xfrm>
          <a:off x="6311389"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部署</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Deployment</a:t>
          </a:r>
          <a:endParaRPr lang="zh-CN" altLang="en-US" sz="1400" kern="1200" dirty="0">
            <a:latin typeface="+mn-lt"/>
            <a:ea typeface="+mn-ea"/>
            <a:cs typeface="+mn-ea"/>
            <a:sym typeface="+mn-lt"/>
          </a:endParaRPr>
        </a:p>
      </dsp:txBody>
      <dsp:txXfrm>
        <a:off x="6671519" y="2348145"/>
        <a:ext cx="1080389" cy="720259"/>
      </dsp:txXfrm>
    </dsp:sp>
    <dsp:sp modelId="{BDAE121C-346B-43E4-809B-01D0695018FE}">
      <dsp:nvSpPr>
        <dsp:cNvPr id="0" name=""/>
        <dsp:cNvSpPr/>
      </dsp:nvSpPr>
      <dsp:spPr>
        <a:xfrm>
          <a:off x="7751907"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运营</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Operation</a:t>
          </a:r>
          <a:endParaRPr lang="zh-CN" altLang="en-US" sz="1400" kern="1200" dirty="0">
            <a:latin typeface="+mn-lt"/>
            <a:ea typeface="+mn-ea"/>
            <a:cs typeface="+mn-ea"/>
            <a:sym typeface="+mn-lt"/>
          </a:endParaRPr>
        </a:p>
      </dsp:txBody>
      <dsp:txXfrm>
        <a:off x="8112037" y="2348145"/>
        <a:ext cx="1080389" cy="7202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12/6/2023</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7%BB%93%E5%AF%B9%E7%BC%96%E7%A8%8B"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baike.baidu.com/item/%E6%8C%81%E7%BB%AD%E9%9B%86%E6%88%90" TargetMode="External"/><Relationship Id="rId4" Type="http://schemas.openxmlformats.org/officeDocument/2006/relationships/hyperlink" Target="https://baike.baidu.com/item/%E9%87%8D%E6%9E%84/218251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图是对敏捷价值主张的一个简要呈现：的情况下，通过调节特性的选择，</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lang="zh-CN" altLang="en-US" dirty="0"/>
          </a:p>
          <a:p>
            <a:endParaRPr lang="zh-CN" altLang="en-US" dirty="0"/>
          </a:p>
        </p:txBody>
      </p:sp>
    </p:spTree>
    <p:extLst>
      <p:ext uri="{BB962C8B-B14F-4D97-AF65-F5344CB8AC3E}">
        <p14:creationId xmlns:p14="http://schemas.microsoft.com/office/powerpoint/2010/main" val="129884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敏捷宣言记载的是敏捷的精神，</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位大牛并没有在非常具体的层面达成一致，也是因为前面我们说到的敏捷的真正难处，而适配不同环境的不同方法论很难在更具象的层面达成一致。所以，相比</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CMMI</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这种有唯一权威定义的时代或方法论，敏捷并没有一个唯一的官方权威的方法论，而是有很多符合敏捷精神的方法论可供选用。</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根据业界权威的一份行业现状调查报告，由</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VersionOne</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公司每年度发起，今年刚刚发布了第</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13</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届报告。在众多方法论当中，</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以及</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Scrum/XP</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混合的方式最为普遍，其他方法论还有：</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Scrumban</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（糅合</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和看板方法的一种方法）、看板方法、迭代开发、精益创业、极限编程（</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XP</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），还有一些没有上榜的小众方法论，比如</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FDD</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DSDM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等。</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p>
          <a:p>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是迭代式增量软件开发过程，通常用于敏捷软件开发。</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包括了一系列实践和预定义角色的过程骨架</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XP</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Extreme Programming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，是一门针对业务和软件开发的规则，它的作用在于将两者的力量集中在共同的、可以达到的目标上。方法包括：规划策略</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(The Planning Game)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3"/>
              </a:rPr>
              <a:t>结对编程</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(Pair programming)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、测试</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(Testing)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4"/>
              </a:rPr>
              <a:t>重构</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(Refactoring)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、简单设计</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(Simple Design)</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、代码集体所有权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(Collective Code Ownership)</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5"/>
              </a:rPr>
              <a:t>持续集成</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(Continuous Integration)</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、现场客户</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(On-site Customer)</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、小型发布（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Small Release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40</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小时工作制（</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40-hour Week</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）、编码规范（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Code Standards</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）、系统隐喻（</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System Metaphor</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a:p>
            <a:endParaRPr lang="zh-CN" altLang="en-US" dirty="0"/>
          </a:p>
        </p:txBody>
      </p:sp>
    </p:spTree>
    <p:extLst>
      <p:ext uri="{BB962C8B-B14F-4D97-AF65-F5344CB8AC3E}">
        <p14:creationId xmlns:p14="http://schemas.microsoft.com/office/powerpoint/2010/main" val="3258834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t>最早是由日本的竹内弘高、和野中郁次郎、在</a:t>
            </a:r>
            <a:r>
              <a:rPr lang="en-US" altLang="zh-CN" sz="1100" dirty="0"/>
              <a:t>1986</a:t>
            </a:r>
            <a:r>
              <a:rPr lang="zh-CN" altLang="en-US" sz="1100" dirty="0"/>
              <a:t>年发表的一篇新新产品开发游戏文章当中提出来的。文章里边指出说，传统的接力跑的模式已经不能满足灵活的市场需求，像橄榄球比赛的团队合作的方式，也许可以更好地满足竞争激烈的市场需求。从第一次提出到</a:t>
            </a:r>
            <a:r>
              <a:rPr lang="en-US" altLang="zh-CN" sz="1100" dirty="0"/>
              <a:t>scrum</a:t>
            </a:r>
            <a:r>
              <a:rPr lang="zh-CN" altLang="en-US" sz="1100" dirty="0"/>
              <a:t>联盟的创建，经历了</a:t>
            </a:r>
            <a:r>
              <a:rPr lang="en-US" altLang="zh-CN" sz="1100" dirty="0"/>
              <a:t>6</a:t>
            </a:r>
            <a:r>
              <a:rPr lang="zh-CN" altLang="en-US" sz="1100" dirty="0"/>
              <a:t>个重要阶段。</a:t>
            </a:r>
            <a:r>
              <a:rPr lang="en-US" altLang="zh-CN" sz="1100" dirty="0"/>
              <a:t>1986</a:t>
            </a:r>
            <a:r>
              <a:rPr lang="zh-CN" altLang="en-US" sz="1100" dirty="0"/>
              <a:t>年竹内弘高、和野中郁次郎、发表了文章，提出了</a:t>
            </a:r>
            <a:r>
              <a:rPr lang="en-US" altLang="zh-CN" sz="1100" dirty="0"/>
              <a:t>scrum</a:t>
            </a:r>
            <a:r>
              <a:rPr lang="zh-CN" altLang="en-US" sz="1100" dirty="0"/>
              <a:t>的概念。</a:t>
            </a:r>
            <a:r>
              <a:rPr lang="en-US" altLang="zh-CN" sz="1100" dirty="0"/>
              <a:t>1993</a:t>
            </a:r>
            <a:r>
              <a:rPr lang="zh-CN" altLang="en-US" sz="1100" dirty="0"/>
              <a:t>年</a:t>
            </a:r>
            <a:r>
              <a:rPr lang="en-US" altLang="zh-CN" sz="1100" dirty="0"/>
              <a:t>Jeff Sutherland</a:t>
            </a:r>
            <a:r>
              <a:rPr lang="zh-CN" altLang="en-US" sz="1100" dirty="0"/>
              <a:t>首次定义了用于软件行业开发用的</a:t>
            </a:r>
            <a:r>
              <a:rPr lang="en-US" altLang="zh-CN" sz="1100" dirty="0"/>
              <a:t>scrum</a:t>
            </a:r>
            <a:r>
              <a:rPr lang="zh-CN" altLang="en-US" sz="1100" dirty="0"/>
              <a:t>流程。</a:t>
            </a:r>
            <a:r>
              <a:rPr lang="en-US" altLang="zh-CN" sz="1100" dirty="0"/>
              <a:t>1995</a:t>
            </a:r>
            <a:r>
              <a:rPr lang="zh-CN" altLang="en-US" sz="1100" dirty="0"/>
              <a:t>年</a:t>
            </a:r>
            <a:r>
              <a:rPr lang="en-US" altLang="zh-CN" sz="1100" dirty="0"/>
              <a:t>Jeff Sutherland</a:t>
            </a:r>
            <a:r>
              <a:rPr lang="zh-CN" altLang="en-US" sz="1100" dirty="0"/>
              <a:t>和</a:t>
            </a:r>
            <a:r>
              <a:rPr lang="en-US" altLang="zh-CN" sz="1100" dirty="0"/>
              <a:t>Ken </a:t>
            </a:r>
            <a:r>
              <a:rPr lang="en-US" altLang="zh-CN" sz="1100" dirty="0" err="1"/>
              <a:t>Schwaber</a:t>
            </a:r>
            <a:r>
              <a:rPr lang="zh-CN" altLang="en-US" sz="1100" dirty="0"/>
              <a:t>规范了</a:t>
            </a:r>
            <a:r>
              <a:rPr lang="en-US" altLang="zh-CN" sz="1100" dirty="0"/>
              <a:t>scrum</a:t>
            </a:r>
            <a:r>
              <a:rPr lang="zh-CN" altLang="en-US" sz="1100" dirty="0"/>
              <a:t>框架，并且公开进行了发布。 </a:t>
            </a:r>
            <a:r>
              <a:rPr lang="en-US" altLang="zh-CN" sz="1100" dirty="0"/>
              <a:t>2001</a:t>
            </a:r>
            <a:r>
              <a:rPr lang="zh-CN" altLang="en-US" sz="1100" dirty="0"/>
              <a:t>年敏捷宣言及原则发布敏捷联盟成立，</a:t>
            </a:r>
            <a:r>
              <a:rPr lang="en-US" altLang="zh-CN" sz="1100" dirty="0"/>
              <a:t>scrum</a:t>
            </a:r>
            <a:r>
              <a:rPr lang="zh-CN" altLang="en-US" sz="1100" dirty="0"/>
              <a:t>是其中一种敏捷方法。</a:t>
            </a:r>
            <a:r>
              <a:rPr lang="en-US" altLang="zh-CN" sz="1100" dirty="0"/>
              <a:t>2001</a:t>
            </a:r>
            <a:r>
              <a:rPr lang="zh-CN" altLang="en-US" sz="1100" dirty="0"/>
              <a:t>年</a:t>
            </a:r>
            <a:r>
              <a:rPr lang="en-US" altLang="zh-CN" sz="1100" dirty="0"/>
              <a:t>Ken </a:t>
            </a:r>
            <a:r>
              <a:rPr lang="en-US" altLang="zh-CN" sz="1100" dirty="0" err="1"/>
              <a:t>Schwaber</a:t>
            </a:r>
            <a:r>
              <a:rPr lang="zh-CN" altLang="en-US" sz="1100" dirty="0"/>
              <a:t>和</a:t>
            </a:r>
            <a:r>
              <a:rPr lang="en-US" altLang="zh-CN" sz="1100" dirty="0"/>
              <a:t>Mike </a:t>
            </a:r>
            <a:r>
              <a:rPr lang="en-US" altLang="zh-CN" sz="1100" dirty="0" err="1"/>
              <a:t>Beedle</a:t>
            </a:r>
            <a:r>
              <a:rPr lang="zh-CN" altLang="en-US" sz="1100" dirty="0"/>
              <a:t>，联合出版了第一个</a:t>
            </a:r>
            <a:r>
              <a:rPr lang="en-US" altLang="zh-CN" sz="1100" dirty="0"/>
              <a:t>scrum</a:t>
            </a:r>
            <a:r>
              <a:rPr lang="zh-CN" altLang="en-US" sz="1100" dirty="0"/>
              <a:t>书籍，</a:t>
            </a:r>
            <a:r>
              <a:rPr lang="en-US" altLang="zh-CN" sz="1100" dirty="0"/>
              <a:t>scrum</a:t>
            </a:r>
            <a:r>
              <a:rPr lang="zh-CN" altLang="en-US" sz="1100" dirty="0"/>
              <a:t>敏捷软件开发，</a:t>
            </a:r>
            <a:r>
              <a:rPr lang="en-US" altLang="zh-CN" sz="1100" dirty="0"/>
              <a:t>2002</a:t>
            </a:r>
            <a:r>
              <a:rPr lang="zh-CN" altLang="en-US" sz="1100" dirty="0"/>
              <a:t>年，</a:t>
            </a:r>
            <a:r>
              <a:rPr lang="en-US" altLang="zh-CN" sz="1100" dirty="0"/>
              <a:t>Ken </a:t>
            </a:r>
            <a:r>
              <a:rPr lang="en-US" altLang="zh-CN" sz="1100" dirty="0" err="1"/>
              <a:t>Schwaber</a:t>
            </a:r>
            <a:r>
              <a:rPr lang="zh-CN" altLang="en-US" sz="1100" dirty="0"/>
              <a:t>和</a:t>
            </a:r>
            <a:r>
              <a:rPr lang="en-US" altLang="zh-CN" sz="1100" dirty="0"/>
              <a:t>Mike Cohn</a:t>
            </a:r>
            <a:r>
              <a:rPr lang="zh-CN" altLang="en-US" sz="1100" dirty="0"/>
              <a:t>共同创建了</a:t>
            </a:r>
            <a:r>
              <a:rPr lang="en-US" altLang="zh-CN" sz="1100" dirty="0"/>
              <a:t>scrum</a:t>
            </a:r>
            <a:r>
              <a:rPr lang="zh-CN" altLang="en-US" sz="1100" dirty="0"/>
              <a:t>联盟，这就是</a:t>
            </a:r>
            <a:r>
              <a:rPr lang="en-US" altLang="zh-CN" sz="1100" dirty="0"/>
              <a:t>scrum</a:t>
            </a:r>
            <a:r>
              <a:rPr lang="zh-CN" altLang="en-US" sz="1100" dirty="0"/>
              <a:t>的起源。</a:t>
            </a:r>
          </a:p>
          <a:p>
            <a:endParaRPr lang="zh-CN" altLang="en-US" sz="1100" dirty="0"/>
          </a:p>
        </p:txBody>
      </p:sp>
    </p:spTree>
    <p:extLst>
      <p:ext uri="{BB962C8B-B14F-4D97-AF65-F5344CB8AC3E}">
        <p14:creationId xmlns:p14="http://schemas.microsoft.com/office/powerpoint/2010/main" val="602585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62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t>通过迭代去实现最终的产品。在整个框架当中，首先要有产品待办列表，在计划会议上  团队从产品代表列表当中，选择合适的条目进入到迭代的待办列表，然后团队开始</a:t>
            </a:r>
            <a:r>
              <a:rPr lang="en-US" altLang="zh-CN" sz="1100" dirty="0"/>
              <a:t>2~4</a:t>
            </a:r>
            <a:r>
              <a:rPr lang="zh-CN" altLang="en-US" sz="1100" dirty="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sz="1100" dirty="0"/>
          </a:p>
        </p:txBody>
      </p:sp>
    </p:spTree>
    <p:extLst>
      <p:ext uri="{BB962C8B-B14F-4D97-AF65-F5344CB8AC3E}">
        <p14:creationId xmlns:p14="http://schemas.microsoft.com/office/powerpoint/2010/main" val="272818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100" dirty="0">
                <a:latin typeface="Arial" panose="020B0604020202020204" pitchFamily="34" charset="0"/>
                <a:cs typeface="Arial" panose="020B0604020202020204" pitchFamily="34" charset="0"/>
              </a:rPr>
              <a:t>Scrum </a:t>
            </a:r>
            <a:r>
              <a:rPr lang="zh-CN" altLang="en-US" sz="1100" dirty="0">
                <a:latin typeface="Arial" panose="020B0604020202020204" pitchFamily="34" charset="0"/>
                <a:cs typeface="Arial" panose="020B0604020202020204" pitchFamily="34" charset="0"/>
              </a:rPr>
              <a:t>框架主要包括以下内容：</a:t>
            </a:r>
          </a:p>
          <a:p>
            <a:r>
              <a:rPr lang="zh-CN" altLang="en-US" sz="1100" dirty="0">
                <a:latin typeface="Arial" panose="020B0604020202020204" pitchFamily="34" charset="0"/>
                <a:cs typeface="Arial" panose="020B0604020202020204" pitchFamily="34" charset="0"/>
              </a:rPr>
              <a:t>角色</a:t>
            </a:r>
          </a:p>
          <a:p>
            <a:pPr lvl="1"/>
            <a:r>
              <a:rPr lang="zh-CN" altLang="en-US" sz="1100" dirty="0">
                <a:latin typeface="Arial" panose="020B0604020202020204" pitchFamily="34" charset="0"/>
                <a:cs typeface="Arial" panose="020B0604020202020204" pitchFamily="34" charset="0"/>
              </a:rPr>
              <a:t>产品负责人（</a:t>
            </a:r>
            <a:r>
              <a:rPr lang="en-GB" altLang="zh-CN" sz="1100" dirty="0">
                <a:latin typeface="Arial" panose="020B0604020202020204" pitchFamily="34" charset="0"/>
                <a:cs typeface="Arial" panose="020B0604020202020204" pitchFamily="34" charset="0"/>
              </a:rPr>
              <a:t>Product Owner</a:t>
            </a:r>
            <a:r>
              <a:rPr lang="zh-CN" altLang="en-US" sz="1100" dirty="0">
                <a:latin typeface="Arial" panose="020B0604020202020204" pitchFamily="34" charset="0"/>
                <a:cs typeface="Arial" panose="020B0604020202020204" pitchFamily="34" charset="0"/>
              </a:rPr>
              <a:t>）</a:t>
            </a:r>
          </a:p>
          <a:p>
            <a:pPr lvl="1"/>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主管（</a:t>
            </a:r>
            <a:r>
              <a:rPr lang="en-GB" altLang="zh-CN" sz="1100" dirty="0" err="1">
                <a:latin typeface="Arial" panose="020B0604020202020204" pitchFamily="34" charset="0"/>
                <a:cs typeface="Arial" panose="020B0604020202020204" pitchFamily="34" charset="0"/>
              </a:rPr>
              <a:t>ScrumMaster</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团队成员</a:t>
            </a:r>
          </a:p>
          <a:p>
            <a:r>
              <a:rPr lang="zh-CN" altLang="en-US" sz="1100" dirty="0">
                <a:latin typeface="Arial" panose="020B0604020202020204" pitchFamily="34" charset="0"/>
                <a:cs typeface="Arial" panose="020B0604020202020204" pitchFamily="34" charset="0"/>
              </a:rPr>
              <a:t>活动</a:t>
            </a:r>
          </a:p>
          <a:p>
            <a:pPr lvl="1"/>
            <a:r>
              <a:rPr lang="zh-CN" altLang="en-US" sz="1100" dirty="0">
                <a:latin typeface="Arial" panose="020B0604020202020204" pitchFamily="34" charset="0"/>
                <a:cs typeface="Arial" panose="020B0604020202020204" pitchFamily="34" charset="0"/>
              </a:rPr>
              <a:t>冲刺规划会议（</a:t>
            </a:r>
            <a:r>
              <a:rPr lang="en-GB" altLang="zh-CN" sz="1100" dirty="0">
                <a:latin typeface="Arial" panose="020B0604020202020204" pitchFamily="34" charset="0"/>
                <a:cs typeface="Arial" panose="020B0604020202020204" pitchFamily="34" charset="0"/>
              </a:rPr>
              <a:t>Sprint Plan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每日站立会议（</a:t>
            </a:r>
            <a:r>
              <a:rPr lang="en-GB" altLang="zh-CN" sz="1100" dirty="0">
                <a:latin typeface="Arial" panose="020B0604020202020204" pitchFamily="34" charset="0"/>
                <a:cs typeface="Arial" panose="020B0604020202020204" pitchFamily="34" charset="0"/>
              </a:rPr>
              <a:t>Scrum Daily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冲刺复审会议（</a:t>
            </a:r>
            <a:r>
              <a:rPr lang="en-GB" altLang="zh-CN" sz="1100" dirty="0">
                <a:latin typeface="Arial" panose="020B0604020202020204" pitchFamily="34" charset="0"/>
                <a:cs typeface="Arial" panose="020B0604020202020204" pitchFamily="34" charset="0"/>
              </a:rPr>
              <a:t>Sprint Review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冲刺回顾会议（</a:t>
            </a:r>
            <a:r>
              <a:rPr lang="en-GB" altLang="zh-CN" sz="1100" dirty="0">
                <a:latin typeface="Arial" panose="020B0604020202020204" pitchFamily="34" charset="0"/>
                <a:cs typeface="Arial" panose="020B0604020202020204" pitchFamily="34" charset="0"/>
              </a:rPr>
              <a:t>Sprint Retrospective Meeting</a:t>
            </a:r>
            <a:r>
              <a:rPr lang="zh-CN" altLang="en-US" sz="1100" dirty="0">
                <a:latin typeface="Arial" panose="020B0604020202020204" pitchFamily="34" charset="0"/>
                <a:cs typeface="Arial" panose="020B0604020202020204" pitchFamily="34" charset="0"/>
              </a:rPr>
              <a:t>）</a:t>
            </a:r>
          </a:p>
          <a:p>
            <a:r>
              <a:rPr lang="zh-CN" altLang="en-US" sz="1100" dirty="0">
                <a:latin typeface="Arial" panose="020B0604020202020204" pitchFamily="34" charset="0"/>
                <a:cs typeface="Arial" panose="020B0604020202020204" pitchFamily="34" charset="0"/>
              </a:rPr>
              <a:t>工件</a:t>
            </a:r>
          </a:p>
          <a:p>
            <a:pPr lvl="1"/>
            <a:r>
              <a:rPr lang="zh-CN" altLang="en-US" sz="1100" dirty="0">
                <a:latin typeface="Arial" panose="020B0604020202020204" pitchFamily="34" charset="0"/>
                <a:cs typeface="Arial" panose="020B0604020202020204" pitchFamily="34" charset="0"/>
              </a:rPr>
              <a:t>产品订单（</a:t>
            </a:r>
            <a:r>
              <a:rPr lang="en-GB" altLang="zh-CN" sz="1100" dirty="0">
                <a:latin typeface="Arial" panose="020B0604020202020204" pitchFamily="34" charset="0"/>
                <a:cs typeface="Arial" panose="020B0604020202020204" pitchFamily="34" charset="0"/>
              </a:rPr>
              <a:t>Product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冲刺订单（</a:t>
            </a:r>
            <a:r>
              <a:rPr lang="en-GB" altLang="zh-CN" sz="1100" dirty="0">
                <a:latin typeface="Arial" panose="020B0604020202020204" pitchFamily="34" charset="0"/>
                <a:cs typeface="Arial" panose="020B0604020202020204" pitchFamily="34" charset="0"/>
              </a:rPr>
              <a:t>Sprint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燃尽图（</a:t>
            </a:r>
            <a:r>
              <a:rPr lang="en-GB" altLang="zh-CN" sz="1100" dirty="0" err="1">
                <a:latin typeface="Arial" panose="020B0604020202020204" pitchFamily="34" charset="0"/>
                <a:cs typeface="Arial" panose="020B0604020202020204" pitchFamily="34" charset="0"/>
              </a:rPr>
              <a:t>Burndown</a:t>
            </a:r>
            <a:r>
              <a:rPr lang="en-GB" altLang="zh-CN" sz="1100" dirty="0">
                <a:latin typeface="Arial" panose="020B0604020202020204" pitchFamily="34" charset="0"/>
                <a:cs typeface="Arial" panose="020B0604020202020204" pitchFamily="34" charset="0"/>
              </a:rPr>
              <a:t> Chart</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新的功能增量</a:t>
            </a:r>
          </a:p>
          <a:p>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14</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6768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什么是时间盒</a:t>
            </a:r>
            <a:b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b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100" b="1" i="0" kern="1200" baseline="0" dirty="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PO</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100" dirty="0"/>
          </a:p>
        </p:txBody>
      </p:sp>
    </p:spTree>
    <p:extLst>
      <p:ext uri="{BB962C8B-B14F-4D97-AF65-F5344CB8AC3E}">
        <p14:creationId xmlns:p14="http://schemas.microsoft.com/office/powerpoint/2010/main" val="46558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dirty="0"/>
              <a:t>看板源自精益制造。</a:t>
            </a:r>
          </a:p>
          <a:p>
            <a:r>
              <a:rPr lang="zh-CN" altLang="en-US" sz="1100" dirty="0"/>
              <a:t>精益制造是上世纪</a:t>
            </a:r>
            <a:r>
              <a:rPr lang="en-US" altLang="zh-CN" sz="1100" dirty="0"/>
              <a:t>50</a:t>
            </a:r>
            <a:r>
              <a:rPr lang="zh-CN" altLang="en-US" sz="1100" dirty="0"/>
              <a:t>年代起，从丰田公司实践中演化出来的，又被称为“丰田生产方式”。</a:t>
            </a:r>
            <a:r>
              <a:rPr lang="en-US" altLang="zh-CN" sz="1100" dirty="0"/>
              <a:t>1990</a:t>
            </a:r>
            <a:r>
              <a:rPr lang="zh-CN" altLang="en-US" sz="1100" dirty="0"/>
              <a:t>年麻省理工的</a:t>
            </a:r>
            <a:r>
              <a:rPr lang="en-US" altLang="zh-CN" sz="1100" dirty="0"/>
              <a:t>James P. Womack</a:t>
            </a:r>
            <a:r>
              <a:rPr lang="zh-CN" altLang="en-US" sz="1100" dirty="0"/>
              <a:t>等几位教授提炼 总结了丰田的实践，出版</a:t>
            </a:r>
            <a:r>
              <a:rPr lang="en-US" altLang="zh-CN" sz="1100" dirty="0"/>
              <a:t>《</a:t>
            </a:r>
            <a:r>
              <a:rPr lang="zh-CN" altLang="en-US" sz="1100" dirty="0"/>
              <a:t>精益生产方式</a:t>
            </a:r>
            <a:r>
              <a:rPr lang="en-US" altLang="zh-CN" sz="1100" dirty="0"/>
              <a:t>——</a:t>
            </a:r>
            <a:r>
              <a:rPr lang="zh-CN" altLang="en-US" sz="1100" dirty="0"/>
              <a:t>改变世界的机器</a:t>
            </a:r>
            <a:r>
              <a:rPr lang="en-US" altLang="zh-CN" sz="1100" dirty="0"/>
              <a:t>》</a:t>
            </a:r>
            <a:r>
              <a:rPr lang="zh-CN" altLang="en-US" sz="1100" dirty="0"/>
              <a:t>一书，精益制造的概念开始为世人所认识和效仿，直至今日，它仍然是最先进的制造方式，是制造业共同追求的目标。</a:t>
            </a:r>
          </a:p>
          <a:p>
            <a:r>
              <a:rPr lang="zh-CN" altLang="en-US" sz="1100" dirty="0"/>
              <a:t>看板（</a:t>
            </a:r>
            <a:r>
              <a:rPr lang="en-US" altLang="zh-CN" sz="1100" dirty="0" err="1"/>
              <a:t>kanban</a:t>
            </a:r>
            <a:r>
              <a:rPr lang="zh-CN" altLang="en-US" sz="1100" dirty="0"/>
              <a:t>）一词来自日文，指可视化卡片。</a:t>
            </a:r>
          </a:p>
          <a:p>
            <a:r>
              <a:rPr lang="zh-CN" altLang="en-US" sz="1100" dirty="0"/>
              <a:t>看板工具的实质是：后道工序在需要时，通过看板向前道工序发出信号</a:t>
            </a:r>
            <a:r>
              <a:rPr lang="en-US" altLang="zh-CN" sz="1100" dirty="0"/>
              <a:t>——</a:t>
            </a:r>
            <a:r>
              <a:rPr lang="zh-CN" altLang="en-US" sz="1100" dirty="0"/>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100" dirty="0"/>
          </a:p>
        </p:txBody>
      </p:sp>
    </p:spTree>
    <p:extLst>
      <p:ext uri="{BB962C8B-B14F-4D97-AF65-F5344CB8AC3E}">
        <p14:creationId xmlns:p14="http://schemas.microsoft.com/office/powerpoint/2010/main" val="351491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sz="1100" dirty="0"/>
              <a:t>敏捷让开发团队拥抱变化、快速迭代，</a:t>
            </a:r>
            <a:r>
              <a:rPr lang="en-US" altLang="zh-CN" sz="1100" dirty="0" err="1"/>
              <a:t>DevOps</a:t>
            </a:r>
            <a:r>
              <a:rPr lang="en-US" altLang="zh-CN" sz="1100" dirty="0"/>
              <a:t> (</a:t>
            </a:r>
            <a:r>
              <a:rPr lang="zh-CN" altLang="en-US" sz="1100" dirty="0"/>
              <a:t>开发运维一体化</a:t>
            </a:r>
            <a:r>
              <a:rPr lang="en-US" altLang="zh-CN" sz="1100" dirty="0"/>
              <a:t>) </a:t>
            </a:r>
            <a:r>
              <a:rPr lang="zh-CN" altLang="en-US" sz="1100" dirty="0"/>
              <a:t>则覆盖全流程，加入了运维环节，用于促进开发、运维和质量保障部门之间的沟通、协作与整合，实现工程效率最大化。</a:t>
            </a:r>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19</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6D6A520F-B0AA-4FCF-8947-ACF7C4FE7102}" type="slidenum">
              <a:rPr lang="zh-CN" altLang="en-US" smtClean="0"/>
              <a:pPr/>
              <a:t>20</a:t>
            </a:fld>
            <a:endParaRPr lang="zh-CN" altLang="en-US"/>
          </a:p>
        </p:txBody>
      </p:sp>
    </p:spTree>
    <p:extLst>
      <p:ext uri="{BB962C8B-B14F-4D97-AF65-F5344CB8AC3E}">
        <p14:creationId xmlns:p14="http://schemas.microsoft.com/office/powerpoint/2010/main" val="85560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a:p>
          <a:p>
            <a:endParaRPr lang="zh-CN" altLang="en-US" sz="1100" dirty="0"/>
          </a:p>
        </p:txBody>
      </p:sp>
    </p:spTree>
    <p:extLst>
      <p:ext uri="{BB962C8B-B14F-4D97-AF65-F5344CB8AC3E}">
        <p14:creationId xmlns:p14="http://schemas.microsoft.com/office/powerpoint/2010/main" val="41930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tabLst/>
              <a:defRPr/>
            </a:pPr>
            <a:r>
              <a:rPr kumimoji="1" lang="en-US" altLang="zh-CN" sz="1100" dirty="0" err="1"/>
              <a:t>DevOps</a:t>
            </a:r>
            <a:r>
              <a:rPr kumimoji="1" lang="zh-CN" altLang="en-US" sz="1100" dirty="0"/>
              <a:t>它不仅仅体现在流程上打通了软件开发的整个生命周期，它还包括以下五个要素：</a:t>
            </a:r>
            <a:br>
              <a:rPr kumimoji="1" lang="en-US" altLang="zh-CN" sz="1100" dirty="0"/>
            </a:br>
            <a:r>
              <a:rPr kumimoji="1" lang="zh-CN" altLang="en-US" sz="1100" dirty="0"/>
              <a:t>首先是</a:t>
            </a:r>
            <a:r>
              <a:rPr lang="zh-CN" altLang="en-US" sz="1100" dirty="0">
                <a:latin typeface="华文细黑" pitchFamily="2" charset="-122"/>
                <a:ea typeface="华文细黑" pitchFamily="2" charset="-122"/>
              </a:rPr>
              <a:t>文化</a:t>
            </a:r>
            <a:r>
              <a:rPr lang="zh-CN" altLang="en-US" sz="1100" dirty="0">
                <a:latin typeface="+mn-lt"/>
                <a:ea typeface="+mn-ea"/>
              </a:rPr>
              <a:t>：</a:t>
            </a:r>
            <a:r>
              <a:rPr lang="en-US" altLang="zh-CN" sz="1100" dirty="0" err="1">
                <a:latin typeface="+mn-lt"/>
                <a:ea typeface="+mn-ea"/>
              </a:rPr>
              <a:t>DevOps</a:t>
            </a:r>
            <a:r>
              <a:rPr lang="zh-CN" altLang="en-US" sz="1100" dirty="0">
                <a:latin typeface="+mn-lt"/>
                <a:ea typeface="+mn-ea"/>
              </a:rPr>
              <a:t>与传统职能型团队不同，它的前提是</a:t>
            </a:r>
            <a:r>
              <a:rPr lang="zh-CN" altLang="en-US" sz="1100" dirty="0">
                <a:ea typeface="华文细黑" pitchFamily="2" charset="-122"/>
                <a:cs typeface="Arial" panose="020B0604020202020204" pitchFamily="34" charset="0"/>
              </a:rPr>
              <a:t>建⽴一体化的全功能团队，打破开发</a:t>
            </a:r>
            <a:r>
              <a:rPr lang="en-US" altLang="zh-CN" sz="1100" dirty="0">
                <a:ea typeface="华文细黑" pitchFamily="2" charset="-122"/>
                <a:cs typeface="Arial" panose="020B0604020202020204" pitchFamily="34" charset="0"/>
              </a:rPr>
              <a:t>(Dev)</a:t>
            </a:r>
            <a:r>
              <a:rPr lang="zh-CN" altLang="en-US" sz="1100" dirty="0">
                <a:ea typeface="华文细黑" pitchFamily="2" charset="-122"/>
                <a:cs typeface="Arial" panose="020B0604020202020204" pitchFamily="34" charset="0"/>
              </a:rPr>
              <a:t>与技术运营</a:t>
            </a:r>
            <a:r>
              <a:rPr lang="en-US" altLang="zh-CN" sz="1100" dirty="0">
                <a:ea typeface="华文细黑" pitchFamily="2" charset="-122"/>
                <a:cs typeface="Arial" panose="020B0604020202020204" pitchFamily="34" charset="0"/>
              </a:rPr>
              <a:t>(Ops)</a:t>
            </a:r>
            <a:r>
              <a:rPr lang="zh-CN" altLang="en-US" sz="1100" dirty="0">
                <a:ea typeface="华文细黑" pitchFamily="2" charset="-122"/>
                <a:cs typeface="Arial" panose="020B0604020202020204" pitchFamily="34" charset="0"/>
              </a:rPr>
              <a:t>隔阂，形成</a:t>
            </a:r>
            <a:r>
              <a:rPr lang="en-US" altLang="zh-CN" sz="1100" dirty="0" err="1">
                <a:ea typeface="华文细黑" pitchFamily="2" charset="-122"/>
                <a:cs typeface="Arial" panose="020B0604020202020204" pitchFamily="34" charset="0"/>
              </a:rPr>
              <a:t>DevOps</a:t>
            </a:r>
            <a:r>
              <a:rPr lang="zh-CN" altLang="en-US" sz="1100" dirty="0">
                <a:ea typeface="华文细黑" pitchFamily="2" charset="-122"/>
                <a:cs typeface="Arial" panose="020B0604020202020204" pitchFamily="34" charset="0"/>
              </a:rPr>
              <a:t>的协同合作的文化氛围</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第二是自动化：</a:t>
            </a:r>
            <a:r>
              <a:rPr lang="zh-CN" altLang="en-US" sz="1100" dirty="0">
                <a:ea typeface="华文细黑" pitchFamily="2" charset="-122"/>
                <a:cs typeface="Arial" panose="020B0604020202020204" pitchFamily="34" charset="0"/>
              </a:rPr>
              <a:t>自动化一切可以自动化的，通过自动化的工具或脚本实现软件工程从构建到运维过程的自动化流水线作业</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第三是精益：</a:t>
            </a:r>
            <a:r>
              <a:rPr lang="zh-CN" altLang="en-US" sz="1100" dirty="0">
                <a:ea typeface="华文细黑" pitchFamily="2" charset="-122"/>
                <a:cs typeface="Arial" panose="020B0604020202020204" pitchFamily="34" charset="0"/>
              </a:rPr>
              <a:t>以精益的⽅式⼩步快跑，持续改善，</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第四是度量</a:t>
            </a:r>
            <a:r>
              <a:rPr lang="zh-CN" altLang="en-US" sz="1100" dirty="0">
                <a:latin typeface="+mn-lt"/>
                <a:ea typeface="华文细黑" pitchFamily="2" charset="-122"/>
                <a:cs typeface="Arial" panose="020B0604020202020204" pitchFamily="34" charset="0"/>
              </a:rPr>
              <a:t>：</a:t>
            </a:r>
            <a:r>
              <a:rPr lang="zh-CN" altLang="en-US" sz="1100" dirty="0">
                <a:ea typeface="华文细黑" pitchFamily="2" charset="-122"/>
                <a:cs typeface="Arial" panose="020B0604020202020204" pitchFamily="34" charset="0"/>
              </a:rPr>
              <a:t>建⽴有效的监控与度量手段快速获得反馈，推动产品和团队的持续改进，测试驱动开发、增量式开发这些实践都是为了获得有效反馈并作用于下一次迭代周期中</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第五是分享：</a:t>
            </a:r>
            <a:r>
              <a:rPr lang="zh-CN" altLang="en-US" sz="1100" dirty="0">
                <a:ea typeface="华文细黑" pitchFamily="2" charset="-122"/>
                <a:cs typeface="Arial" panose="020B0604020202020204" pitchFamily="34" charset="0"/>
              </a:rPr>
              <a:t>不同职能、不同产品之间经验分享能够促进</a:t>
            </a:r>
            <a:r>
              <a:rPr lang="en-US" altLang="zh-CN" sz="1100" dirty="0" err="1">
                <a:ea typeface="华文细黑" pitchFamily="2" charset="-122"/>
                <a:cs typeface="Arial" panose="020B0604020202020204" pitchFamily="34" charset="0"/>
              </a:rPr>
              <a:t>DevOps</a:t>
            </a:r>
            <a:r>
              <a:rPr lang="zh-CN" altLang="en-US" sz="1100" dirty="0">
                <a:ea typeface="华文细黑" pitchFamily="2" charset="-122"/>
                <a:cs typeface="Arial" panose="020B0604020202020204" pitchFamily="34" charset="0"/>
              </a:rPr>
              <a:t>的文化沉淀，促进产品迭代和更新</a:t>
            </a:r>
            <a:endParaRPr lang="en-US" altLang="zh-CN" sz="1100" dirty="0">
              <a:ea typeface="华文细黑"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a:ea typeface="华文细黑" pitchFamily="2" charset="-122"/>
              <a:cs typeface="Arial" panose="020B0604020202020204" pitchFamily="34" charset="0"/>
            </a:endParaRPr>
          </a:p>
          <a:p>
            <a:r>
              <a:rPr lang="en-US" altLang="zh-CN" sz="1100" dirty="0" err="1">
                <a:solidFill>
                  <a:srgbClr val="000000"/>
                </a:solidFill>
              </a:rPr>
              <a:t>DevOps</a:t>
            </a:r>
            <a:r>
              <a:rPr lang="zh-CN" altLang="en-US" sz="1100" dirty="0">
                <a:solidFill>
                  <a:srgbClr val="000000"/>
                </a:solidFill>
              </a:rPr>
              <a:t>是敏捷理念从开发领域向运维领域的延伸</a:t>
            </a:r>
            <a:endParaRPr lang="en-US" altLang="zh-CN" sz="1100" dirty="0"/>
          </a:p>
          <a:p>
            <a:pPr marL="630126" indent="-270054">
              <a:buClr>
                <a:schemeClr val="tx1"/>
              </a:buClr>
              <a:buSzPct val="50000"/>
              <a:buFont typeface="Wingdings" pitchFamily="2" charset="2"/>
              <a:buChar char="p"/>
            </a:pPr>
            <a:r>
              <a:rPr lang="zh-CN" altLang="en-US" sz="1100" dirty="0"/>
              <a:t>计划阶段：运维人员为开发人员提供需求，并制定发布计划</a:t>
            </a:r>
            <a:endParaRPr lang="en-US" altLang="zh-CN" sz="1100" dirty="0"/>
          </a:p>
          <a:p>
            <a:pPr marL="630126" indent="-270054">
              <a:buClr>
                <a:schemeClr val="tx1"/>
              </a:buClr>
              <a:buSzPct val="50000"/>
              <a:buFont typeface="Wingdings" pitchFamily="2" charset="2"/>
              <a:buChar char="p"/>
            </a:pPr>
            <a:r>
              <a:rPr lang="zh-CN" altLang="en-US" sz="1100" dirty="0"/>
              <a:t>编码</a:t>
            </a:r>
            <a:r>
              <a:rPr lang="en-US" altLang="zh-CN" sz="1100" dirty="0"/>
              <a:t>/</a:t>
            </a:r>
            <a:r>
              <a:rPr lang="zh-CN" altLang="en-US" sz="1100" dirty="0"/>
              <a:t>构建</a:t>
            </a:r>
            <a:r>
              <a:rPr lang="en-US" altLang="zh-CN" sz="1100" dirty="0"/>
              <a:t>/</a:t>
            </a:r>
            <a:r>
              <a:rPr lang="zh-CN" altLang="en-US" sz="1100" dirty="0"/>
              <a:t>验证阶段：</a:t>
            </a:r>
            <a:r>
              <a:rPr lang="en-US" altLang="zh-CN" sz="1100" dirty="0"/>
              <a:t>Scrum</a:t>
            </a:r>
            <a:r>
              <a:rPr lang="zh-CN" altLang="en-US" sz="1100" dirty="0"/>
              <a:t>、极限编程和精益生产，持续集成、自动化测试等</a:t>
            </a:r>
            <a:endParaRPr lang="en-US" altLang="zh-CN" sz="1100" dirty="0"/>
          </a:p>
          <a:p>
            <a:pPr marL="630126" indent="-270054">
              <a:buClr>
                <a:schemeClr val="tx1"/>
              </a:buClr>
              <a:buSzPct val="50000"/>
              <a:buFont typeface="Wingdings" pitchFamily="2" charset="2"/>
              <a:buChar char="p"/>
            </a:pPr>
            <a:r>
              <a:rPr lang="zh-CN" altLang="en-US" sz="1100" dirty="0"/>
              <a:t>部署阶段：开发团队负责部署、监控部署过程，以及部署后的运行</a:t>
            </a:r>
            <a:endParaRPr lang="en-US" altLang="zh-CN"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100" dirty="0">
              <a:ea typeface="华文细黑" pitchFamily="2" charset="-122"/>
              <a:cs typeface="Arial" panose="020B0604020202020204" pitchFamily="34" charset="0"/>
            </a:endParaRPr>
          </a:p>
        </p:txBody>
      </p:sp>
    </p:spTree>
    <p:extLst>
      <p:ext uri="{BB962C8B-B14F-4D97-AF65-F5344CB8AC3E}">
        <p14:creationId xmlns:p14="http://schemas.microsoft.com/office/powerpoint/2010/main" val="371836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314623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IT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dirty="0"/>
          </a:p>
        </p:txBody>
      </p:sp>
    </p:spTree>
    <p:extLst>
      <p:ext uri="{BB962C8B-B14F-4D97-AF65-F5344CB8AC3E}">
        <p14:creationId xmlns:p14="http://schemas.microsoft.com/office/powerpoint/2010/main" val="102051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t>从交付全流程的覆盖范围看，也经历了敏捷开发、持续集成、持续交付、</a:t>
            </a:r>
            <a:r>
              <a:rPr lang="en-US" altLang="zh-CN" sz="1100" dirty="0"/>
              <a:t>DevOps</a:t>
            </a:r>
            <a:r>
              <a:rPr lang="zh-CN" altLang="en-US" sz="1100" dirty="0"/>
              <a:t>四个重要阶段</a:t>
            </a:r>
            <a:endParaRPr lang="en-US" altLang="zh-CN" sz="1100" dirty="0"/>
          </a:p>
          <a:p>
            <a:r>
              <a:rPr lang="zh-CN" altLang="en-US" sz="1100" dirty="0"/>
              <a:t>敏捷让开发团队拥抱变化、快速迭代，覆盖了计划、编码、软件生成阶段</a:t>
            </a:r>
            <a:endParaRPr lang="en-US" altLang="zh-CN" sz="1100" dirty="0"/>
          </a:p>
          <a:p>
            <a:r>
              <a:rPr lang="zh-CN" altLang="en-US" sz="1100" dirty="0"/>
              <a:t>持续集成让开发团队提交代码后、立刻进行构建和单元测试，快速验证提交代码的正确性</a:t>
            </a:r>
            <a:endParaRPr lang="en-US" altLang="zh-CN" sz="1100" dirty="0"/>
          </a:p>
          <a:p>
            <a:r>
              <a:rPr lang="zh-CN" altLang="en-US" sz="1100" dirty="0"/>
              <a:t>持续发布则在持续集成的基础上，</a:t>
            </a:r>
            <a:r>
              <a:rPr lang="zh-CN" altLang="en-US" sz="1100" kern="0" dirty="0">
                <a:solidFill>
                  <a:prstClr val="black"/>
                </a:solidFill>
                <a:latin typeface="+mn-ea"/>
                <a:sym typeface="Microsoft YaHei"/>
              </a:rPr>
              <a:t>将集成后的代码部署到更贴近真实运行环境验证，</a:t>
            </a:r>
            <a:r>
              <a:rPr lang="zh-CN" altLang="en-US" sz="1100" dirty="0"/>
              <a:t>让团队可不断发布可用的软件版本</a:t>
            </a:r>
            <a:endParaRPr lang="en-US" altLang="zh-CN" sz="1100" dirty="0"/>
          </a:p>
          <a:p>
            <a:r>
              <a:rPr lang="en-US" altLang="zh-CN" sz="1100" dirty="0"/>
              <a:t>DevOps</a:t>
            </a:r>
            <a:r>
              <a:rPr lang="zh-CN" altLang="en-US" sz="1100" dirty="0"/>
              <a:t>则覆盖全流程，加入了运维环节，</a:t>
            </a:r>
            <a:r>
              <a:rPr lang="zh-CN" altLang="en-US" sz="1100" kern="0" dirty="0">
                <a:solidFill>
                  <a:prstClr val="black"/>
                </a:solidFill>
                <a:latin typeface="+mn-ea"/>
                <a:sym typeface="Microsoft YaHei"/>
              </a:rPr>
              <a:t>用于促进开发、运维和质量保障部门之间的沟通、协作与整合，实现工程效率最大化</a:t>
            </a:r>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27</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kern="0" dirty="0">
                <a:solidFill>
                  <a:prstClr val="black"/>
                </a:solidFill>
                <a:latin typeface="+mn-ea"/>
                <a:sym typeface="Microsoft YaHei"/>
              </a:rPr>
              <a:t>持续集成</a:t>
            </a:r>
            <a:endParaRPr lang="en-US" altLang="zh-CN" sz="1100"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强调开发人员提交了新代码之后，立刻自动的进行构建、（单元）测试。根据测试结果，确定新代码和原有代码能否正确地集成在一起；</a:t>
            </a: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重视自动化测试验证结果，对可能出现的一些问题进行预警，以保障最终合并的代码没有问题。</a:t>
            </a:r>
          </a:p>
          <a:p>
            <a:r>
              <a:rPr lang="zh-CN" altLang="en-US" sz="1100" dirty="0"/>
              <a:t>持续交付</a:t>
            </a:r>
            <a:endParaRPr lang="en-US" altLang="zh-CN" sz="1100" dirty="0"/>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在持续集成的基础上，将集成后的代码部署到更贴近真实运行环境的（如类生产环境）中。交付给质量团队或者用户，以供评审。如果评审通过，代码就进入生产阶段。</a:t>
            </a:r>
            <a:endParaRPr lang="en-US" altLang="zh-CN"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持续交付并不是指软件每一个改动都要尽快部署到产品环境中，它指的是任何代码修改都可以在任何时候实施部署。手动部署</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有部署的能力，但不一定部署。</a:t>
            </a:r>
            <a:endParaRPr lang="en-US" altLang="zh-CN"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持续部署则是部署活动是自动的，是持续交付的最高阶段。</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28</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25449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278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a:t>HE2E </a:t>
            </a:r>
            <a:r>
              <a:rPr lang="en-US" altLang="zh-CN" sz="1100" dirty="0" err="1"/>
              <a:t>DevOps</a:t>
            </a:r>
            <a:r>
              <a:rPr lang="zh-CN" altLang="en-US" sz="1100" dirty="0"/>
              <a:t>框架以产品研发生命周期划分为四个大的阶段：规划设计，迭代开发，持续测试，持续交付。</a:t>
            </a:r>
            <a:endParaRPr lang="en-US" altLang="zh-CN" sz="1100" dirty="0"/>
          </a:p>
          <a:p>
            <a:pPr marL="171450" indent="-171450">
              <a:buFont typeface="Arial" panose="020B0604020202020204" pitchFamily="34" charset="0"/>
              <a:buChar char="•"/>
            </a:pPr>
            <a:r>
              <a:rPr lang="zh-CN" altLang="en-US" sz="1100" dirty="0"/>
              <a:t>规划设计：基于对市场和行业的洞察，引用影响地图和用户故事地图进需求分析，基于</a:t>
            </a:r>
            <a:r>
              <a:rPr lang="en-US" altLang="zh-CN" sz="1100" dirty="0"/>
              <a:t>Scrum</a:t>
            </a:r>
            <a:r>
              <a:rPr lang="zh-CN" altLang="en-US" sz="1100" dirty="0"/>
              <a:t>和</a:t>
            </a:r>
            <a:r>
              <a:rPr lang="en-US" altLang="zh-CN" sz="1100" dirty="0"/>
              <a:t>Kanban</a:t>
            </a:r>
            <a:r>
              <a:rPr lang="zh-CN" altLang="en-US" sz="1100" dirty="0"/>
              <a:t>进行需求梳理以及迭代计划、评审、回顾等会议。</a:t>
            </a:r>
            <a:endParaRPr lang="en-US" altLang="zh-CN" sz="1100" dirty="0"/>
          </a:p>
          <a:p>
            <a:pPr marL="171450" indent="-171450">
              <a:buFont typeface="Arial" panose="020B0604020202020204" pitchFamily="34" charset="0"/>
              <a:buChar char="•"/>
            </a:pPr>
            <a:r>
              <a:rPr lang="zh-CN" altLang="en-US" sz="1100" dirty="0"/>
              <a:t>持续开发：服务设计与编码之后，进入到持续集成环节，代码进行本地或云端的构建，代码进行自查和互检，并基于分支模型进行代码提交。</a:t>
            </a:r>
            <a:endParaRPr lang="en-US" altLang="zh-CN" sz="1100" dirty="0"/>
          </a:p>
          <a:p>
            <a:pPr marL="171450" indent="-171450">
              <a:buFont typeface="Arial" panose="020B0604020202020204" pitchFamily="34" charset="0"/>
              <a:buChar char="•"/>
            </a:pPr>
            <a:r>
              <a:rPr lang="zh-CN" altLang="en-US" sz="1100" dirty="0"/>
              <a:t>持续测试：在各级环节进行分层分级的测试验证，从开发环境的静态检查、单元测试，通过自动化部署到</a:t>
            </a:r>
            <a:r>
              <a:rPr lang="en-US" altLang="zh-CN" sz="1100" dirty="0" err="1"/>
              <a:t>alphha</a:t>
            </a:r>
            <a:r>
              <a:rPr lang="en-US" altLang="zh-CN" sz="1100" dirty="0"/>
              <a:t>/beta/gamma</a:t>
            </a:r>
            <a:r>
              <a:rPr lang="zh-CN" altLang="en-US" sz="1100" dirty="0"/>
              <a:t>环境，根据各级质量门禁进行质量检查。</a:t>
            </a:r>
            <a:endParaRPr lang="en-US" altLang="zh-CN" sz="1100" dirty="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a:t>持续交付：测试转生产之前，会在自用环境吃狗粮，再测试，通过运营及反馈进行完整的闭环。</a:t>
            </a:r>
            <a:endParaRPr lang="en-US" altLang="zh-CN" sz="1100" dirty="0"/>
          </a:p>
          <a:p>
            <a:pPr marL="171450" indent="-171450">
              <a:buFont typeface="Arial" panose="020B0604020202020204" pitchFamily="34" charset="0"/>
              <a:buChar char="•"/>
            </a:pPr>
            <a:r>
              <a:rPr lang="zh-CN" altLang="en-US" sz="1100" dirty="0"/>
              <a:t>基于发布决策，进行灰度环境验证，通过的进入签发决策，进行全网的发布，随后持续进行运维监控，以及线上各类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kern="1200" dirty="0">
                <a:solidFill>
                  <a:schemeClr val="tx1"/>
                </a:solidFill>
                <a:effectLst/>
                <a:latin typeface="+mn-lt"/>
                <a:ea typeface="+mn-ea"/>
                <a:cs typeface="+mn-cs"/>
              </a:rPr>
              <a:t>华为云</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是</a:t>
            </a:r>
            <a:r>
              <a:rPr lang="zh-CN" altLang="en-US" sz="1100" kern="1200" dirty="0">
                <a:solidFill>
                  <a:schemeClr val="tx1"/>
                </a:solidFill>
                <a:effectLst/>
                <a:latin typeface="+mn-lt"/>
                <a:ea typeface="+mn-ea"/>
                <a:cs typeface="+mn-cs"/>
              </a:rPr>
              <a:t>华为</a:t>
            </a:r>
            <a:r>
              <a:rPr lang="zh-CN" altLang="zh-CN" sz="1100" kern="1200" dirty="0">
                <a:solidFill>
                  <a:schemeClr val="tx1"/>
                </a:solidFill>
                <a:effectLst/>
                <a:latin typeface="+mn-lt"/>
                <a:ea typeface="+mn-ea"/>
                <a:cs typeface="+mn-cs"/>
              </a:rPr>
              <a:t>打造的一站式、全流程、安全可信的</a:t>
            </a:r>
            <a:r>
              <a:rPr lang="en-US" altLang="zh-CN" sz="1100" kern="1200" dirty="0" err="1">
                <a:solidFill>
                  <a:schemeClr val="tx1"/>
                </a:solidFill>
                <a:effectLst/>
                <a:latin typeface="+mn-lt"/>
                <a:ea typeface="+mn-ea"/>
                <a:cs typeface="+mn-cs"/>
              </a:rPr>
              <a:t>DevOps</a:t>
            </a:r>
            <a:r>
              <a:rPr lang="zh-CN" altLang="zh-CN" sz="1100" kern="1200" dirty="0">
                <a:solidFill>
                  <a:schemeClr val="tx1"/>
                </a:solidFill>
                <a:effectLst/>
                <a:latin typeface="+mn-lt"/>
                <a:ea typeface="+mn-ea"/>
                <a:cs typeface="+mn-cs"/>
              </a:rPr>
              <a:t>云平台，集华为</a:t>
            </a:r>
            <a:r>
              <a:rPr lang="en-US" altLang="zh-CN" sz="1100" kern="1200" dirty="0">
                <a:solidFill>
                  <a:schemeClr val="tx1"/>
                </a:solidFill>
                <a:effectLst/>
                <a:latin typeface="+mn-lt"/>
                <a:ea typeface="+mn-ea"/>
                <a:cs typeface="+mn-cs"/>
              </a:rPr>
              <a:t>30</a:t>
            </a:r>
            <a:r>
              <a:rPr lang="zh-CN" altLang="zh-CN" sz="11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已提供</a:t>
            </a:r>
            <a:r>
              <a:rPr lang="en-US" altLang="zh-CN" sz="1100" kern="1200" dirty="0">
                <a:solidFill>
                  <a:schemeClr val="tx1"/>
                </a:solidFill>
                <a:effectLst/>
                <a:latin typeface="+mn-lt"/>
                <a:ea typeface="+mn-ea"/>
                <a:cs typeface="+mn-cs"/>
              </a:rPr>
              <a:t>13</a:t>
            </a:r>
            <a:r>
              <a:rPr lang="zh-CN" altLang="zh-CN" sz="1100" kern="1200" dirty="0">
                <a:solidFill>
                  <a:schemeClr val="tx1"/>
                </a:solidFill>
                <a:effectLst/>
                <a:latin typeface="+mn-lt"/>
                <a:ea typeface="+mn-ea"/>
                <a:cs typeface="+mn-cs"/>
              </a:rPr>
              <a:t>个服务，支撑需求与计划、设计与开发、测试、部署与发布等软件生命周期相关环节的研发活动。</a:t>
            </a:r>
            <a:endParaRPr lang="en-US" sz="1100" dirty="0"/>
          </a:p>
          <a:p>
            <a:endParaRPr lang="en-US" sz="1100" dirty="0"/>
          </a:p>
          <a:p>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normAutofit/>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华为云</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是一个</a:t>
            </a:r>
            <a:r>
              <a:rPr lang="zh-CN" altLang="en-US" sz="1100" b="1" dirty="0">
                <a:latin typeface="Huawei Sans" panose="020C0503030203020204" pitchFamily="34" charset="0"/>
                <a:ea typeface="方正兰亭黑简体" panose="02000000000000000000" pitchFamily="2" charset="-122"/>
                <a:cs typeface="Huawei Sans" panose="020C0503030203020204" pitchFamily="34" charset="0"/>
              </a:rPr>
              <a:t>端到端工具链服务，涵盖软件生命周期。</a:t>
            </a:r>
            <a:endParaRPr lang="en-US" altLang="zh-CN" sz="1100" b="1"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在需求与计划环节：</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lvl="0"/>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Scrum</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和看板等</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种项目流程；</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支持</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以</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思维导图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，图形化</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的方式辅助团队进行需求分析、分解、讨论</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软件</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全</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生命周期</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包括</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需求规划</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迭代交付</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缺陷跟踪</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wiki/</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文档协作</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统计回顾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实时分析</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特性</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支持基于编排引擎的作业流定制，提供基于</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Widget</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技术的</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14</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种度量看板，此外，</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Wiki</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百科支持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6</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种华为优秀研发实践模板。</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在开发环节，</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提供代码开发、代码托管、代码检查、编译构建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等服务。</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CloudIDE</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代码开发，提供全云化的开发体验，云端资源一键式获取和配置</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代码托管</a:t>
            </a:r>
            <a:r>
              <a:rPr lang="zh-CN" altLang="en-US" sz="1100" b="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安全高效，提供基于</a:t>
            </a:r>
            <a:r>
              <a:rPr lang="en-US" altLang="zh-CN" sz="1100"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Git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的安全代码托管服务，支持基于特性分支的</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Code Review</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开发模式；提供海量代码模板，让开发工作始于</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80%</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代码检查</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提供可协作的一站式深度代码检查服务，及时深度发现代码缺陷，持续看护代码质量。</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基于云端大规模并发加速，提供高速、低成本、配置简单的混合语言编译构建能力。</a:t>
            </a:r>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933300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a:latin typeface="+mn-ea"/>
              </a:rPr>
              <a:t>项目管理：敏捷开发团队提供简单高效的团队协作服务，包含多项目管理、敏捷迭代、看板协作、需求管理、缺陷跟踪、文档管理、</a:t>
            </a:r>
            <a:r>
              <a:rPr lang="en-US" altLang="zh-CN" sz="1100" dirty="0">
                <a:latin typeface="+mn-ea"/>
              </a:rPr>
              <a:t>Wiki</a:t>
            </a:r>
            <a:r>
              <a:rPr lang="zh-CN" altLang="en-US" sz="1100" dirty="0">
                <a:latin typeface="+mn-ea"/>
              </a:rPr>
              <a:t>在线协作、仪表盘自定制报表等功能。</a:t>
            </a:r>
            <a:endParaRPr lang="en-US" altLang="zh-CN" sz="1100" dirty="0">
              <a:latin typeface="+mn-ea"/>
            </a:endParaRPr>
          </a:p>
          <a:p>
            <a:pPr defTabSz="914309">
              <a:defRPr/>
            </a:pPr>
            <a:r>
              <a:rPr lang="zh-CN" altLang="en-US" sz="1100" b="1" dirty="0">
                <a:latin typeface="+mn-ea"/>
              </a:rPr>
              <a:t>代码托管：</a:t>
            </a:r>
            <a:r>
              <a:rPr lang="zh-CN" altLang="en-US" sz="1100" dirty="0">
                <a:latin typeface="+mn-ea"/>
              </a:rPr>
              <a:t>为软件开发者提供基于</a:t>
            </a:r>
            <a:r>
              <a:rPr lang="en-US" altLang="zh-CN" sz="1100" dirty="0" err="1">
                <a:latin typeface="+mn-ea"/>
              </a:rPr>
              <a:t>Git</a:t>
            </a:r>
            <a:r>
              <a:rPr lang="zh-CN" altLang="en-US" sz="1100" dirty="0">
                <a:latin typeface="+mn-ea"/>
              </a:rPr>
              <a:t>的在线代码托管服务，包括代码克隆</a:t>
            </a:r>
            <a:r>
              <a:rPr lang="en-US" altLang="zh-CN" sz="1100" dirty="0">
                <a:latin typeface="+mn-ea"/>
              </a:rPr>
              <a:t>/</a:t>
            </a:r>
            <a:r>
              <a:rPr lang="zh-CN" altLang="en-US" sz="1100" dirty="0">
                <a:latin typeface="+mn-ea"/>
              </a:rPr>
              <a:t>下载</a:t>
            </a:r>
            <a:r>
              <a:rPr lang="en-US" altLang="zh-CN" sz="1100" dirty="0">
                <a:latin typeface="+mn-ea"/>
              </a:rPr>
              <a:t>/</a:t>
            </a:r>
            <a:r>
              <a:rPr lang="zh-CN" altLang="en-US" sz="1100" dirty="0">
                <a:latin typeface="+mn-ea"/>
              </a:rPr>
              <a:t>提交</a:t>
            </a:r>
            <a:r>
              <a:rPr lang="en-US" altLang="zh-CN" sz="1100" dirty="0">
                <a:latin typeface="+mn-ea"/>
              </a:rPr>
              <a:t>/</a:t>
            </a:r>
            <a:r>
              <a:rPr lang="zh-CN" altLang="en-US" sz="1100" dirty="0">
                <a:latin typeface="+mn-ea"/>
              </a:rPr>
              <a:t>推送</a:t>
            </a:r>
            <a:r>
              <a:rPr lang="en-US" altLang="zh-CN" sz="1100" dirty="0">
                <a:latin typeface="+mn-ea"/>
              </a:rPr>
              <a:t>/</a:t>
            </a:r>
            <a:r>
              <a:rPr lang="zh-CN" altLang="en-US" sz="1100" dirty="0">
                <a:latin typeface="+mn-ea"/>
              </a:rPr>
              <a:t>比较</a:t>
            </a:r>
            <a:r>
              <a:rPr lang="en-US" altLang="zh-CN" sz="1100" dirty="0">
                <a:latin typeface="+mn-ea"/>
              </a:rPr>
              <a:t>/</a:t>
            </a:r>
            <a:r>
              <a:rPr lang="zh-CN" altLang="en-US" sz="1100" dirty="0">
                <a:latin typeface="+mn-ea"/>
              </a:rPr>
              <a:t>合并</a:t>
            </a:r>
            <a:r>
              <a:rPr lang="en-US" altLang="zh-CN" sz="1100" dirty="0">
                <a:latin typeface="+mn-ea"/>
              </a:rPr>
              <a:t>/</a:t>
            </a:r>
            <a:r>
              <a:rPr lang="zh-CN" altLang="en-US" sz="1100" dirty="0">
                <a:latin typeface="+mn-ea"/>
              </a:rPr>
              <a:t>分支</a:t>
            </a:r>
            <a:r>
              <a:rPr lang="en-US" altLang="zh-CN" sz="1100" dirty="0">
                <a:latin typeface="+mn-ea"/>
              </a:rPr>
              <a:t>/Code Review</a:t>
            </a:r>
            <a:r>
              <a:rPr lang="zh-CN" altLang="en-US" sz="1100" dirty="0">
                <a:latin typeface="+mn-ea"/>
              </a:rPr>
              <a:t>等功能。</a:t>
            </a:r>
            <a:endParaRPr lang="en-US" altLang="zh-CN" sz="1100" dirty="0">
              <a:latin typeface="+mn-ea"/>
            </a:endParaRPr>
          </a:p>
          <a:p>
            <a:pPr defTabSz="914309">
              <a:defRPr/>
            </a:pPr>
            <a:r>
              <a:rPr lang="zh-CN" altLang="en-US" sz="1100" b="1" dirty="0">
                <a:latin typeface="+mn-ea"/>
              </a:rPr>
              <a:t>代码检查：</a:t>
            </a:r>
            <a:r>
              <a:rPr lang="zh-CN" altLang="en-US" sz="1100" dirty="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a:latin typeface="+mn-ea"/>
            </a:endParaRPr>
          </a:p>
          <a:p>
            <a:pPr defTabSz="914309">
              <a:defRPr/>
            </a:pPr>
            <a:r>
              <a:rPr lang="zh-CN" altLang="en-US" sz="1100" b="1" dirty="0">
                <a:latin typeface="+mn-ea"/>
              </a:rPr>
              <a:t>云测：</a:t>
            </a:r>
            <a:r>
              <a:rPr lang="zh-CN" altLang="en-US" sz="1100" dirty="0">
                <a:latin typeface="+mn-ea"/>
              </a:rPr>
              <a:t>面向软件开发者提供的一站式云端测试平台，覆盖测试管理、接口测试、性能测试，融入</a:t>
            </a:r>
            <a:r>
              <a:rPr lang="en-US" altLang="zh-CN" sz="1100" dirty="0" err="1">
                <a:latin typeface="+mn-ea"/>
              </a:rPr>
              <a:t>DevOps</a:t>
            </a:r>
            <a:r>
              <a:rPr lang="zh-CN" altLang="en-US" sz="1100" dirty="0">
                <a:latin typeface="+mn-ea"/>
              </a:rPr>
              <a:t>敏捷测试理念，帮助您高效管理测试活动，保障产品高质量交付。</a:t>
            </a:r>
            <a:endParaRPr lang="en-US" altLang="zh-CN" sz="1100" dirty="0">
              <a:latin typeface="+mn-ea"/>
            </a:endParaRPr>
          </a:p>
          <a:p>
            <a:pPr defTabSz="914309">
              <a:defRPr/>
            </a:pPr>
            <a:r>
              <a:rPr lang="zh-CN" altLang="en-US" sz="1100" b="1" dirty="0">
                <a:latin typeface="+mn-ea"/>
              </a:rPr>
              <a:t>编译构建：</a:t>
            </a:r>
            <a:r>
              <a:rPr lang="zh-CN" altLang="en-US" sz="1100" dirty="0">
                <a:latin typeface="+mn-ea"/>
              </a:rPr>
              <a:t>基于云端大规模并发加速，为客户提供高速、低成本、配置简单的混合语言构建能力，帮助客户缩短构建时间，提升构建效率。</a:t>
            </a:r>
            <a:endParaRPr lang="en-US" altLang="zh-CN" sz="1100" dirty="0">
              <a:latin typeface="+mn-ea"/>
            </a:endParaRPr>
          </a:p>
          <a:p>
            <a:pPr defTabSz="914309">
              <a:defRPr/>
            </a:pPr>
            <a:r>
              <a:rPr lang="zh-CN" altLang="en-US" sz="1100" b="1" dirty="0">
                <a:latin typeface="+mn-ea"/>
              </a:rPr>
              <a:t>部署：</a:t>
            </a:r>
            <a:r>
              <a:rPr lang="zh-CN" altLang="en-US" sz="1100" dirty="0">
                <a:latin typeface="+mn-ea"/>
              </a:rPr>
              <a:t>提供可视化、一键式部署服务，支持并行部署和流水线无缝集成，支持脚本部署，容器部署等部署类型，支持</a:t>
            </a:r>
            <a:r>
              <a:rPr lang="en-US" altLang="zh-CN" sz="1100" dirty="0">
                <a:latin typeface="+mn-ea"/>
              </a:rPr>
              <a:t>java</a:t>
            </a:r>
            <a:r>
              <a:rPr lang="zh-CN" altLang="en-US" sz="1100" dirty="0">
                <a:latin typeface="+mn-ea"/>
              </a:rPr>
              <a:t>、</a:t>
            </a:r>
            <a:r>
              <a:rPr lang="en-US" altLang="zh-CN" sz="1100" dirty="0">
                <a:latin typeface="+mn-ea"/>
              </a:rPr>
              <a:t>node.js</a:t>
            </a:r>
            <a:r>
              <a:rPr lang="zh-CN" altLang="en-US" sz="1100" dirty="0">
                <a:latin typeface="+mn-ea"/>
              </a:rPr>
              <a:t>、</a:t>
            </a:r>
            <a:r>
              <a:rPr lang="en-US" altLang="zh-CN" sz="1100" dirty="0">
                <a:latin typeface="+mn-ea"/>
              </a:rPr>
              <a:t>python</a:t>
            </a:r>
            <a:r>
              <a:rPr lang="zh-CN" altLang="en-US" sz="1100" dirty="0">
                <a:latin typeface="+mn-ea"/>
              </a:rPr>
              <a:t>等多种技术栈，实现部署环境标准化和部署过程自动化。</a:t>
            </a:r>
            <a:endParaRPr lang="en-US" altLang="zh-CN" sz="1100" dirty="0">
              <a:latin typeface="+mn-ea"/>
            </a:endParaRPr>
          </a:p>
          <a:p>
            <a:pPr defTabSz="914309">
              <a:defRPr/>
            </a:pPr>
            <a:r>
              <a:rPr lang="zh-CN" altLang="en-US" sz="1100" b="1" dirty="0">
                <a:latin typeface="+mn-ea"/>
              </a:rPr>
              <a:t>容器镜像服务</a:t>
            </a:r>
            <a:r>
              <a:rPr lang="en-US" altLang="zh-CN" sz="1100" b="1" dirty="0">
                <a:latin typeface="+mn-ea"/>
              </a:rPr>
              <a:t>:</a:t>
            </a:r>
            <a:r>
              <a:rPr lang="zh-CN" altLang="en-US" sz="1100" dirty="0">
                <a:latin typeface="+mn-ea"/>
              </a:rPr>
              <a:t>支持容器镜像全生命周期管理的服务， 提供简单易用、安全可靠的镜像管理功能，帮助用户快速部署容器化服务。</a:t>
            </a:r>
            <a:endParaRPr lang="en-US" altLang="zh-CN" sz="1100" dirty="0">
              <a:latin typeface="+mn-ea"/>
            </a:endParaRPr>
          </a:p>
          <a:p>
            <a:pPr defTabSz="914309">
              <a:defRPr/>
            </a:pPr>
            <a:r>
              <a:rPr lang="zh-CN" altLang="en-US" sz="1100" b="1" dirty="0">
                <a:latin typeface="+mn-ea"/>
              </a:rPr>
              <a:t>云容器引擎</a:t>
            </a:r>
            <a:r>
              <a:rPr lang="en-US" altLang="zh-CN" sz="1100" b="1" dirty="0">
                <a:latin typeface="+mn-ea"/>
              </a:rPr>
              <a:t>CCE:</a:t>
            </a:r>
            <a:r>
              <a:rPr lang="zh-CN" altLang="en-US" sz="1100" dirty="0">
                <a:latin typeface="+mn-ea"/>
              </a:rPr>
              <a:t>高可靠高性能的企业级容器应用管理服务，支持</a:t>
            </a:r>
            <a:r>
              <a:rPr lang="en-US" altLang="zh-CN" sz="1100" dirty="0" err="1">
                <a:latin typeface="+mn-ea"/>
              </a:rPr>
              <a:t>Kubernetes</a:t>
            </a:r>
            <a:r>
              <a:rPr lang="zh-CN" altLang="en-US" sz="1100" dirty="0">
                <a:latin typeface="+mn-ea"/>
              </a:rPr>
              <a:t>社区原生应用和工具，简化云上自动化容器运行环境搭建。</a:t>
            </a:r>
            <a:endParaRPr lang="en-US" altLang="zh-CN" sz="1100" dirty="0">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309" rtl="0" eaLnBrk="1" fontAlgn="auto" latinLnBrk="0" hangingPunct="1">
              <a:lnSpc>
                <a:spcPct val="100000"/>
              </a:lnSpc>
              <a:spcBef>
                <a:spcPts val="0"/>
              </a:spcBef>
              <a:spcAft>
                <a:spcPts val="0"/>
              </a:spcAft>
              <a:buClrTx/>
              <a:buSzTx/>
              <a:buFontTx/>
              <a:buNone/>
              <a:tabLst/>
              <a:defRPr/>
            </a:pP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开发者生态</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商业合作伙伴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技术合作伙伴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解决方案（突出专家服务、高校等）</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基础能力</a:t>
            </a:r>
            <a:endParaRPr 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3BC5D588-5269-4999-A044-3B56FB3D65DD}" type="slidenum">
              <a:rPr lang="zh-CN" altLang="en-US" smtClean="0">
                <a:solidFill>
                  <a:prstClr val="white"/>
                </a:solidFill>
              </a:rPr>
              <a:pPr>
                <a:defRPr/>
              </a:pPr>
              <a:t>35</a:t>
            </a:fld>
            <a:endParaRPr lang="en-US" altLang="zh-CN">
              <a:solidFill>
                <a:prstClr val="white"/>
              </a:solidFill>
            </a:endParaRPr>
          </a:p>
        </p:txBody>
      </p:sp>
    </p:spTree>
    <p:extLst>
      <p:ext uri="{BB962C8B-B14F-4D97-AF65-F5344CB8AC3E}">
        <p14:creationId xmlns:p14="http://schemas.microsoft.com/office/powerpoint/2010/main" val="364830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t>C</a:t>
            </a:r>
            <a:r>
              <a:rPr lang="zh-CN" altLang="en-US" sz="1100" dirty="0"/>
              <a:t>：时间是固定的，功能和资源是可变的</a:t>
            </a:r>
            <a:r>
              <a:rPr lang="zh-CN" altLang="en-US" sz="1100" baseline="0" dirty="0"/>
              <a:t>是</a:t>
            </a:r>
            <a:r>
              <a:rPr lang="en-US" altLang="zh-CN" sz="1100" baseline="0" dirty="0"/>
              <a:t>DSDM</a:t>
            </a:r>
            <a:r>
              <a:rPr lang="zh-CN" altLang="en-US" sz="1100" baseline="0" dirty="0"/>
              <a:t>的特点，不是</a:t>
            </a:r>
            <a:r>
              <a:rPr lang="en-US" altLang="zh-CN" sz="1100" baseline="0" dirty="0"/>
              <a:t>Scrum</a:t>
            </a:r>
            <a:r>
              <a:rPr lang="zh-CN" altLang="en-US" sz="1100" baseline="0" dirty="0"/>
              <a:t>的特点。</a:t>
            </a:r>
            <a:endParaRPr lang="en-US" altLang="zh-CN" sz="1100" baseline="0" dirty="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aseline="0" dirty="0" err="1"/>
              <a:t>ACD:</a:t>
            </a:r>
            <a:r>
              <a:rPr lang="en-US" altLang="zh-CN" sz="1100" dirty="0" err="1"/>
              <a:t>Project</a:t>
            </a:r>
            <a:r>
              <a:rPr lang="en-US" altLang="zh-CN" sz="1100" dirty="0"/>
              <a:t> Manager</a:t>
            </a:r>
            <a:r>
              <a:rPr lang="zh-CN" altLang="en-US" sz="1100" dirty="0"/>
              <a:t>不是团队模型角色。</a:t>
            </a:r>
          </a:p>
          <a:p>
            <a:endParaRPr lang="zh-CN" altLang="en-US" sz="1100" dirty="0"/>
          </a:p>
        </p:txBody>
      </p:sp>
    </p:spTree>
    <p:extLst>
      <p:ext uri="{BB962C8B-B14F-4D97-AF65-F5344CB8AC3E}">
        <p14:creationId xmlns:p14="http://schemas.microsoft.com/office/powerpoint/2010/main" val="13529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sz="1100" dirty="0"/>
              <a:t>A</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t>ABC</a:t>
            </a:r>
            <a:endParaRPr lang="zh-CN" altLang="en-US" sz="1100" dirty="0"/>
          </a:p>
        </p:txBody>
      </p:sp>
    </p:spTree>
    <p:extLst>
      <p:ext uri="{BB962C8B-B14F-4D97-AF65-F5344CB8AC3E}">
        <p14:creationId xmlns:p14="http://schemas.microsoft.com/office/powerpoint/2010/main" val="4245046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936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软件产业面临巨大的市场机遇，它的发展方向和趋势是什么呢？</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答案就是服务化</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据艾瑞咨询预测：到</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2021</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服务中国</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企业软件市场规模为</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243.5</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亿元，同比增长</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47.9%</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。市场规模将增长至</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654.2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亿元。而</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2018 </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年</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软件产业向服务化转型趋势在两家典型的软件公司也得到了验证：</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Salesforce</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模式的鼻祖和云计算应用端的代表，</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2020</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财年其营收已达到</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171</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亿美元，</a:t>
            </a:r>
            <a:r>
              <a:rPr lang="zh-CN" altLang="zh-CN" sz="1100" dirty="0">
                <a:latin typeface="Huawei Sans" panose="020C0503030203020204" pitchFamily="34" charset="0"/>
                <a:ea typeface="方正兰亭黑简体" panose="02000000000000000000" pitchFamily="2" charset="-122"/>
                <a:cs typeface="Huawei Sans" panose="020C0503030203020204" pitchFamily="34" charset="0"/>
              </a:rPr>
              <a:t>增速</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 29%</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再来看看微软的典型产品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 </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也新推出在线订阅服务</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 365</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，并作为后续的主推方向。</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73167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1360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80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2261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79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这一页是我们认为敏捷的权威文献 —— “敏捷软件开发宣言”。它是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2001</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位当时叫轻型方法论家，现在肯定就叫敏捷方法论家的大牛，在美国犹他州的雪鸟滑雪场讨论了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3</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天之后达成的共识。</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2001</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月</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11</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日至</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13</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日，在美国犹他州瓦萨奇山雪鸟滑雪胜地，</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个人聚到一起，交谈、滑雪、休闲，当然还有聚餐。参会者们包括来自于极限编程、</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、自适应软件开发、水晶系列、特征驱动开发、实效编程的代表们，还包括了希望找到文档驱动、重型软件开发过程的替代品的一些推动者。他们试图找到共识，最终的成果就是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敏捷软件开发宣言</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包括四项价值观和十二条原则</a:t>
            </a:r>
            <a:endParaRPr lang="en-US" altLang="zh-CN" sz="1100" b="1" dirty="0">
              <a:solidFill>
                <a:schemeClr val="bg1"/>
              </a:solidFill>
              <a:latin typeface="微软雅黑 Light" panose="020B0502040204020203" pitchFamily="34" charset="-122"/>
              <a:ea typeface="微软雅黑 Light" panose="020B0502040204020203" pitchFamily="34" charset="-122"/>
            </a:endParaRPr>
          </a:p>
          <a:p>
            <a:pPr lvl="0" defTabSz="914400" eaLnBrk="0" fontAlgn="base" hangingPunct="0">
              <a:lnSpc>
                <a:spcPct val="150000"/>
              </a:lnSpc>
              <a:spcBef>
                <a:spcPct val="0"/>
              </a:spcBef>
              <a:spcAft>
                <a:spcPct val="0"/>
              </a:spcAft>
            </a:pPr>
            <a:r>
              <a:rPr lang="en-US" altLang="zh-CN" sz="1100" b="1" dirty="0">
                <a:solidFill>
                  <a:schemeClr val="bg1"/>
                </a:solidFill>
                <a:latin typeface="微软雅黑 Light" panose="020B0502040204020203" pitchFamily="34" charset="-122"/>
                <a:ea typeface="微软雅黑 Light" panose="020B0502040204020203" pitchFamily="34" charset="-122"/>
              </a:rPr>
              <a:t>-----------------------------------------------</a:t>
            </a:r>
          </a:p>
          <a:p>
            <a:pPr lvl="0" defTabSz="914400" eaLnBrk="0" fontAlgn="base" hangingPunct="0">
              <a:lnSpc>
                <a:spcPct val="150000"/>
              </a:lnSpc>
              <a:spcBef>
                <a:spcPct val="0"/>
              </a:spcBef>
              <a:spcAft>
                <a:spcPct val="0"/>
              </a:spcAft>
            </a:pPr>
            <a:endParaRPr lang="en-US" altLang="zh-CN" sz="1100" b="1" dirty="0">
              <a:solidFill>
                <a:schemeClr val="bg1"/>
              </a:solidFill>
              <a:latin typeface="微软雅黑 Light" panose="020B0502040204020203" pitchFamily="34" charset="-122"/>
              <a:ea typeface="微软雅黑 Light" panose="020B0502040204020203" pitchFamily="34" charset="-122"/>
            </a:endParaRPr>
          </a:p>
          <a:p>
            <a:endParaRPr lang="zh-CN" altLang="en-US" sz="1100" dirty="0"/>
          </a:p>
          <a:p>
            <a:endParaRPr lang="zh-CN" altLang="en-US" sz="1100" dirty="0"/>
          </a:p>
        </p:txBody>
      </p:sp>
    </p:spTree>
    <p:extLst>
      <p:ext uri="{BB962C8B-B14F-4D97-AF65-F5344CB8AC3E}">
        <p14:creationId xmlns:p14="http://schemas.microsoft.com/office/powerpoint/2010/main" val="183578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lvl="0" defTabSz="914400" eaLnBrk="0" fontAlgn="base" hangingPunct="0">
              <a:lnSpc>
                <a:spcPct val="150000"/>
              </a:lnSpc>
              <a:spcBef>
                <a:spcPct val="0"/>
              </a:spcBef>
              <a:spcAft>
                <a:spcPct val="0"/>
              </a:spcAft>
            </a:pPr>
            <a:r>
              <a:rPr lang="zh-CN" altLang="en-US" sz="1100" dirty="0">
                <a:latin typeface="+mn-lt"/>
                <a:ea typeface="+mn-ea"/>
              </a:rPr>
              <a:t>其中值得我们注意的是第一条和第七条原则：</a:t>
            </a:r>
          </a:p>
          <a:p>
            <a:pPr lvl="0" defTabSz="914400" eaLnBrk="0" fontAlgn="base" hangingPunct="0">
              <a:lnSpc>
                <a:spcPct val="150000"/>
              </a:lnSpc>
              <a:spcBef>
                <a:spcPct val="0"/>
              </a:spcBef>
              <a:spcAft>
                <a:spcPct val="0"/>
              </a:spcAft>
            </a:pPr>
            <a:r>
              <a:rPr lang="zh-CN" altLang="en-US" sz="1100" dirty="0">
                <a:latin typeface="+mn-lt"/>
                <a:ea typeface="+mn-ea"/>
              </a:rPr>
              <a:t>我们最重要的目标，是通过持续不断地及早交付有价值的软件使客户满意：这意味着，我们得有办法知道客户是否满意、能够判断软件功能是否有价值、能够尽可能提早交付，但还得是可持续地，比如加班、不做测试等办法，都会欠债，后续会拖慢速度；</a:t>
            </a:r>
          </a:p>
          <a:p>
            <a:pPr lvl="0" defTabSz="914400" eaLnBrk="0" fontAlgn="base" hangingPunct="0">
              <a:lnSpc>
                <a:spcPct val="150000"/>
              </a:lnSpc>
              <a:spcBef>
                <a:spcPct val="0"/>
              </a:spcBef>
              <a:spcAft>
                <a:spcPct val="0"/>
              </a:spcAft>
            </a:pPr>
            <a:r>
              <a:rPr lang="zh-CN" altLang="en-US" sz="1100" dirty="0">
                <a:latin typeface="+mn-lt"/>
                <a:ea typeface="+mn-ea"/>
              </a:rPr>
              <a:t>可工作的软件是进度的首要度量标准：瀑布模式下，我们是按照某个阶段已完成、文档已完成来判断进度，但敏捷认为，只有某个软件功能已经可以工作甚至是已经上线运行才算是有进度。</a:t>
            </a:r>
            <a:endParaRPr lang="en-US" altLang="zh-CN" sz="1100" dirty="0">
              <a:latin typeface="+mn-lt"/>
              <a:ea typeface="+mn-ea"/>
            </a:endParaRPr>
          </a:p>
          <a:p>
            <a:pPr lvl="0" defTabSz="914400" eaLnBrk="0" fontAlgn="base" hangingPunct="0">
              <a:lnSpc>
                <a:spcPct val="150000"/>
              </a:lnSpc>
              <a:spcBef>
                <a:spcPct val="0"/>
              </a:spcBef>
              <a:spcAft>
                <a:spcPct val="0"/>
              </a:spcAft>
            </a:pPr>
            <a:r>
              <a:rPr lang="zh-CN" altLang="en-US" sz="1100" dirty="0">
                <a:latin typeface="+mn-lt"/>
                <a:ea typeface="+mn-ea"/>
              </a:rPr>
              <a:t>敏捷运动并不是反方法论的，事实上，我们中的大多数人正在试图恢复方法论的名声。我们希望能重归平衡。我们乐于建模，但目的不是给无人问津的企业资源库增加几篇图表存档。我们要写文档，但那些从不维护、并很少用到的长篇大论不算在内。我们得做计划，但同时也要认识到在剧烈变化的环境中计划的局限。有些人给</a:t>
            </a:r>
            <a:r>
              <a:rPr lang="en-US" altLang="zh-CN" sz="1100" dirty="0">
                <a:latin typeface="+mn-lt"/>
                <a:ea typeface="+mn-ea"/>
              </a:rPr>
              <a:t>XP</a:t>
            </a:r>
            <a:r>
              <a:rPr lang="zh-CN" altLang="en-US" sz="1100" dirty="0">
                <a:latin typeface="+mn-lt"/>
                <a:ea typeface="+mn-ea"/>
              </a:rPr>
              <a:t>、</a:t>
            </a:r>
            <a:r>
              <a:rPr lang="en-US" altLang="zh-CN" sz="1100" dirty="0">
                <a:latin typeface="+mn-lt"/>
                <a:ea typeface="+mn-ea"/>
              </a:rPr>
              <a:t>Scrum</a:t>
            </a:r>
            <a:r>
              <a:rPr lang="zh-CN" altLang="en-US" sz="1100" dirty="0">
                <a:latin typeface="+mn-lt"/>
                <a:ea typeface="+mn-ea"/>
              </a:rPr>
              <a:t>或任何一种敏捷方法论的支持者们打上“黑客”的标签，这只表示了他们对方法论和黑客本意的无知。</a:t>
            </a:r>
            <a:r>
              <a:rPr lang="en-US" altLang="zh-CN" sz="1100" dirty="0">
                <a:latin typeface="+mn-lt"/>
                <a:ea typeface="+mn-ea"/>
              </a:rPr>
              <a:t>……</a:t>
            </a:r>
          </a:p>
          <a:p>
            <a:pPr lvl="0" defTabSz="914400" eaLnBrk="0" fontAlgn="base" hangingPunct="0">
              <a:lnSpc>
                <a:spcPct val="150000"/>
              </a:lnSpc>
              <a:spcBef>
                <a:spcPct val="0"/>
              </a:spcBef>
              <a:spcAft>
                <a:spcPct val="0"/>
              </a:spcAft>
            </a:pPr>
            <a:endParaRPr lang="en-US" altLang="zh-CN" sz="1100" dirty="0">
              <a:latin typeface="+mn-lt"/>
              <a:ea typeface="+mn-ea"/>
            </a:endParaRPr>
          </a:p>
          <a:p>
            <a:pPr lvl="0" defTabSz="914400" eaLnBrk="0" fontAlgn="base" hangingPunct="0">
              <a:lnSpc>
                <a:spcPct val="150000"/>
              </a:lnSpc>
              <a:spcBef>
                <a:spcPct val="0"/>
              </a:spcBef>
              <a:spcAft>
                <a:spcPct val="0"/>
              </a:spcAft>
            </a:pPr>
            <a:r>
              <a:rPr lang="en-US" altLang="zh-CN" sz="1100" dirty="0">
                <a:latin typeface="+mn-lt"/>
                <a:ea typeface="+mn-ea"/>
              </a:rPr>
              <a:t>“</a:t>
            </a:r>
            <a:r>
              <a:rPr lang="zh-CN" altLang="en-US" sz="1100" dirty="0">
                <a:latin typeface="+mn-lt"/>
                <a:ea typeface="+mn-ea"/>
              </a:rPr>
              <a:t>敏捷宣言背后的历史” </a:t>
            </a:r>
            <a:r>
              <a:rPr lang="en-US" altLang="zh-CN" sz="1100" dirty="0">
                <a:latin typeface="+mn-lt"/>
                <a:ea typeface="+mn-ea"/>
              </a:rPr>
              <a:t>—— Jim </a:t>
            </a:r>
            <a:r>
              <a:rPr lang="en-US" altLang="zh-CN" sz="1100" dirty="0" err="1">
                <a:latin typeface="+mn-lt"/>
                <a:ea typeface="+mn-ea"/>
              </a:rPr>
              <a:t>Highsmith</a:t>
            </a:r>
            <a:r>
              <a:rPr lang="zh-CN" altLang="en-US" sz="1100" dirty="0">
                <a:latin typeface="+mn-lt"/>
                <a:ea typeface="+mn-ea"/>
              </a:rPr>
              <a:t>，来自敏捷联盟，</a:t>
            </a:r>
            <a:r>
              <a:rPr lang="en-US" altLang="zh-CN" sz="1100" dirty="0">
                <a:latin typeface="+mn-lt"/>
                <a:ea typeface="+mn-ea"/>
              </a:rPr>
              <a:t>©2001 Jim </a:t>
            </a:r>
            <a:r>
              <a:rPr lang="en-US" altLang="zh-CN" sz="1100" dirty="0" err="1">
                <a:latin typeface="+mn-lt"/>
                <a:ea typeface="+mn-ea"/>
              </a:rPr>
              <a:t>Highsmith</a:t>
            </a:r>
            <a:r>
              <a:rPr lang="zh-CN" altLang="en-US" sz="1100" dirty="0">
                <a:latin typeface="+mn-lt"/>
                <a:ea typeface="+mn-ea"/>
              </a:rPr>
              <a:t>，</a:t>
            </a:r>
            <a:r>
              <a:rPr lang="en-US" altLang="zh-CN" sz="1100" dirty="0">
                <a:latin typeface="+mn-lt"/>
                <a:ea typeface="+mn-ea"/>
              </a:rPr>
              <a:t>http://www.agilemanifesto.org/history.html</a:t>
            </a:r>
          </a:p>
          <a:p>
            <a:pPr lvl="0" defTabSz="914400" eaLnBrk="0" fontAlgn="base" hangingPunct="0">
              <a:lnSpc>
                <a:spcPct val="150000"/>
              </a:lnSpc>
              <a:spcBef>
                <a:spcPct val="0"/>
              </a:spcBef>
              <a:spcAft>
                <a:spcPct val="0"/>
              </a:spcAft>
            </a:pPr>
            <a:endParaRPr lang="zh-CN" altLang="en-US" sz="1100" dirty="0">
              <a:latin typeface="+mn-lt"/>
              <a:ea typeface="+mn-ea"/>
            </a:endParaRPr>
          </a:p>
          <a:p>
            <a:pPr lvl="0" defTabSz="914400" eaLnBrk="0" fontAlgn="base" hangingPunct="0">
              <a:lnSpc>
                <a:spcPct val="150000"/>
              </a:lnSpc>
              <a:spcBef>
                <a:spcPct val="0"/>
              </a:spcBef>
              <a:spcAft>
                <a:spcPct val="0"/>
              </a:spcAft>
            </a:pPr>
            <a:endParaRPr lang="zh-CN" altLang="en-US" sz="1100" dirty="0">
              <a:latin typeface="+mn-lt"/>
              <a:ea typeface="+mn-ea"/>
            </a:endParaRPr>
          </a:p>
        </p:txBody>
      </p:sp>
    </p:spTree>
    <p:extLst>
      <p:ext uri="{BB962C8B-B14F-4D97-AF65-F5344CB8AC3E}">
        <p14:creationId xmlns:p14="http://schemas.microsoft.com/office/powerpoint/2010/main" val="140475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51364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hyperlink" Target="http://zh.wikipedia.org/wiki/DevOp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png"/><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52.tiff"/><Relationship Id="rId10" Type="http://schemas.openxmlformats.org/officeDocument/2006/relationships/image" Target="../media/image57.tiff"/><Relationship Id="rId4" Type="http://schemas.openxmlformats.org/officeDocument/2006/relationships/image" Target="../media/image51.tiff"/><Relationship Id="rId9" Type="http://schemas.openxmlformats.org/officeDocument/2006/relationships/image" Target="../media/image56.tiff"/></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36.xml"/><Relationship Id="rId16" Type="http://schemas.openxmlformats.org/officeDocument/2006/relationships/image" Target="../media/image73.png"/><Relationship Id="rId1" Type="http://schemas.openxmlformats.org/officeDocument/2006/relationships/slideLayout" Target="../slideLayouts/slideLayout1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mn-lt"/>
                <a:ea typeface="+mn-ea"/>
                <a:cs typeface="+mn-ea"/>
                <a:sym typeface="+mn-lt"/>
              </a:rPr>
              <a:t>软件工程 </a:t>
            </a:r>
            <a:r>
              <a:rPr lang="en-US" altLang="zh-CN" dirty="0">
                <a:latin typeface="+mn-lt"/>
                <a:ea typeface="+mn-ea"/>
                <a:cs typeface="+mn-ea"/>
                <a:sym typeface="+mn-lt"/>
              </a:rPr>
              <a:t>-</a:t>
            </a:r>
            <a:r>
              <a:rPr lang="zh-CN" altLang="en-US" dirty="0">
                <a:latin typeface="+mn-lt"/>
                <a:ea typeface="+mn-ea"/>
                <a:cs typeface="+mn-ea"/>
                <a:sym typeface="+mn-lt"/>
              </a:rPr>
              <a:t>敏捷</a:t>
            </a:r>
            <a:r>
              <a:rPr lang="en-US" altLang="zh-CN" dirty="0" err="1">
                <a:latin typeface="+mn-lt"/>
                <a:ea typeface="+mn-ea"/>
                <a:cs typeface="+mn-ea"/>
                <a:sym typeface="+mn-lt"/>
              </a:rPr>
              <a:t>DevOps</a:t>
            </a:r>
            <a:r>
              <a:rPr lang="zh-CN" altLang="en-US" dirty="0">
                <a:latin typeface="+mn-lt"/>
                <a:ea typeface="+mn-ea"/>
                <a:cs typeface="+mn-ea"/>
                <a:sym typeface="+mn-lt"/>
              </a:rPr>
              <a:t>开发方法</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208028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价值驱动 </a:t>
            </a:r>
            <a:r>
              <a:rPr lang="en-US" altLang="zh-CN" dirty="0">
                <a:latin typeface="+mn-lt"/>
                <a:ea typeface="+mn-ea"/>
                <a:cs typeface="+mn-ea"/>
                <a:sym typeface="+mn-lt"/>
              </a:rPr>
              <a:t>-</a:t>
            </a:r>
            <a:r>
              <a:rPr lang="zh-CN" altLang="en-US" dirty="0">
                <a:latin typeface="+mn-lt"/>
                <a:ea typeface="+mn-ea"/>
                <a:cs typeface="+mn-ea"/>
                <a:sym typeface="+mn-lt"/>
              </a:rPr>
              <a:t> 敏捷与传统瀑布型模式的最大区别</a:t>
            </a:r>
          </a:p>
        </p:txBody>
      </p:sp>
      <p:sp>
        <p:nvSpPr>
          <p:cNvPr id="2" name="文本占位符 1"/>
          <p:cNvSpPr>
            <a:spLocks noGrp="1"/>
          </p:cNvSpPr>
          <p:nvPr>
            <p:ph type="body" sz="quarter" idx="10"/>
          </p:nvPr>
        </p:nvSpPr>
        <p:spPr/>
        <p:txBody>
          <a:bodyPr/>
          <a:lstStyle/>
          <a:p>
            <a:r>
              <a:rPr lang="zh-CN" altLang="en-US" dirty="0">
                <a:latin typeface="+mn-lt"/>
                <a:ea typeface="+mn-ea"/>
                <a:cs typeface="+mn-ea"/>
                <a:sym typeface="+mn-lt"/>
              </a:rPr>
              <a:t>敏捷基于这种方式，可以实现研发过程的持续高可视性、高可适应性，更早且持续产出业务价值，更早发现和解决风险。</a:t>
            </a:r>
            <a:endParaRPr lang="zh-TW" altLang="en-US" dirty="0">
              <a:latin typeface="+mn-lt"/>
              <a:ea typeface="+mn-ea"/>
              <a:cs typeface="+mn-ea"/>
              <a:sym typeface="+mn-lt"/>
            </a:endParaRPr>
          </a:p>
          <a:p>
            <a:endParaRPr lang="zh-CN" altLang="en-US" dirty="0">
              <a:latin typeface="+mn-lt"/>
              <a:ea typeface="+mn-ea"/>
              <a:cs typeface="+mn-ea"/>
              <a:sym typeface="+mn-lt"/>
            </a:endParaRPr>
          </a:p>
        </p:txBody>
      </p:sp>
      <p:sp>
        <p:nvSpPr>
          <p:cNvPr id="33" name="内容占位符 4"/>
          <p:cNvSpPr txBox="1">
            <a:spLocks/>
          </p:cNvSpPr>
          <p:nvPr/>
        </p:nvSpPr>
        <p:spPr>
          <a:xfrm>
            <a:off x="542170" y="1486337"/>
            <a:ext cx="11155642" cy="899649"/>
          </a:xfrm>
          <a:prstGeom prst="rect">
            <a:avLst/>
          </a:prstGeom>
        </p:spPr>
        <p:txBody>
          <a:bodyPr anchor="ct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TW" altLang="en-US" sz="1799" dirty="0">
              <a:latin typeface="+mn-lt"/>
              <a:ea typeface="+mn-ea"/>
              <a:cs typeface="+mn-ea"/>
              <a:sym typeface="+mn-lt"/>
            </a:endParaRPr>
          </a:p>
        </p:txBody>
      </p:sp>
      <p:grpSp>
        <p:nvGrpSpPr>
          <p:cNvPr id="34" name="组合 33"/>
          <p:cNvGrpSpPr/>
          <p:nvPr/>
        </p:nvGrpSpPr>
        <p:grpSpPr>
          <a:xfrm>
            <a:off x="7432882" y="2749718"/>
            <a:ext cx="3766496" cy="3432597"/>
            <a:chOff x="514194" y="2671066"/>
            <a:chExt cx="4027347" cy="3738832"/>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595"/>
            <a:stretch/>
          </p:blipFill>
          <p:spPr>
            <a:xfrm>
              <a:off x="514194" y="2671066"/>
              <a:ext cx="4027347" cy="3738832"/>
            </a:xfrm>
            <a:prstGeom prst="rect">
              <a:avLst/>
            </a:prstGeom>
            <a:solidFill>
              <a:srgbClr val="E4DAF4"/>
            </a:solidFill>
          </p:spPr>
        </p:pic>
        <p:sp>
          <p:nvSpPr>
            <p:cNvPr id="36" name="矩形 35"/>
            <p:cNvSpPr/>
            <p:nvPr/>
          </p:nvSpPr>
          <p:spPr>
            <a:xfrm>
              <a:off x="609600" y="2848850"/>
              <a:ext cx="2679675"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799" b="1" dirty="0">
                  <a:solidFill>
                    <a:srgbClr val="C7000B"/>
                  </a:solidFill>
                  <a:cs typeface="+mn-ea"/>
                  <a:sym typeface="+mn-lt"/>
                </a:rPr>
                <a:t>敏捷研发</a:t>
              </a:r>
              <a:r>
                <a:rPr lang="zh-CN" altLang="en-US" sz="1799" dirty="0">
                  <a:solidFill>
                    <a:schemeClr val="tx1"/>
                  </a:solidFill>
                  <a:cs typeface="+mn-ea"/>
                  <a:sym typeface="+mn-lt"/>
                </a:rPr>
                <a:t>之价值主张</a:t>
              </a:r>
            </a:p>
          </p:txBody>
        </p:sp>
        <p:sp>
          <p:nvSpPr>
            <p:cNvPr id="37" name="矩形 36"/>
            <p:cNvSpPr/>
            <p:nvPr/>
          </p:nvSpPr>
          <p:spPr>
            <a:xfrm>
              <a:off x="632871" y="3521812"/>
              <a:ext cx="67136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可视性</a:t>
              </a:r>
              <a:endParaRPr lang="zh-CN" altLang="en-US" sz="1200" dirty="0">
                <a:solidFill>
                  <a:srgbClr val="C7000B"/>
                </a:solidFill>
                <a:cs typeface="+mn-ea"/>
                <a:sym typeface="+mn-lt"/>
              </a:endParaRPr>
            </a:p>
          </p:txBody>
        </p:sp>
        <p:sp>
          <p:nvSpPr>
            <p:cNvPr id="38" name="矩形 37"/>
            <p:cNvSpPr/>
            <p:nvPr/>
          </p:nvSpPr>
          <p:spPr>
            <a:xfrm>
              <a:off x="2643762" y="3521812"/>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适应性</a:t>
              </a:r>
              <a:endParaRPr lang="zh-CN" altLang="en-US" sz="1200" dirty="0">
                <a:solidFill>
                  <a:srgbClr val="C7000B"/>
                </a:solidFill>
                <a:cs typeface="+mn-ea"/>
                <a:sym typeface="+mn-lt"/>
              </a:endParaRPr>
            </a:p>
          </p:txBody>
        </p:sp>
        <p:sp>
          <p:nvSpPr>
            <p:cNvPr id="39" name="矩形 38"/>
            <p:cNvSpPr/>
            <p:nvPr/>
          </p:nvSpPr>
          <p:spPr>
            <a:xfrm>
              <a:off x="609600" y="4887710"/>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业务价值</a:t>
              </a:r>
              <a:endParaRPr lang="zh-CN" altLang="en-US" sz="1200" dirty="0">
                <a:solidFill>
                  <a:srgbClr val="C7000B"/>
                </a:solidFill>
                <a:cs typeface="+mn-ea"/>
                <a:sym typeface="+mn-lt"/>
              </a:endParaRPr>
            </a:p>
          </p:txBody>
        </p:sp>
        <p:sp>
          <p:nvSpPr>
            <p:cNvPr id="40" name="矩形 39"/>
            <p:cNvSpPr/>
            <p:nvPr/>
          </p:nvSpPr>
          <p:spPr>
            <a:xfrm>
              <a:off x="2643761" y="4873156"/>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风险</a:t>
              </a:r>
              <a:endParaRPr lang="zh-CN" altLang="en-US" sz="1200" dirty="0">
                <a:solidFill>
                  <a:srgbClr val="C7000B"/>
                </a:solidFill>
                <a:cs typeface="+mn-ea"/>
                <a:sym typeface="+mn-lt"/>
              </a:endParaRPr>
            </a:p>
          </p:txBody>
        </p:sp>
        <p:sp>
          <p:nvSpPr>
            <p:cNvPr id="41" name="矩形 40"/>
            <p:cNvSpPr/>
            <p:nvPr/>
          </p:nvSpPr>
          <p:spPr>
            <a:xfrm>
              <a:off x="1041187" y="6173930"/>
              <a:ext cx="87108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研发敏捷</a:t>
              </a:r>
              <a:endParaRPr lang="zh-CN" altLang="en-US" sz="1200" dirty="0">
                <a:solidFill>
                  <a:srgbClr val="C7000B"/>
                </a:solidFill>
                <a:cs typeface="+mn-ea"/>
                <a:sym typeface="+mn-lt"/>
              </a:endParaRPr>
            </a:p>
          </p:txBody>
        </p:sp>
        <p:sp>
          <p:nvSpPr>
            <p:cNvPr id="42" name="矩形 41"/>
            <p:cNvSpPr/>
            <p:nvPr/>
          </p:nvSpPr>
          <p:spPr>
            <a:xfrm>
              <a:off x="2171881" y="6173930"/>
              <a:ext cx="88959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传统研发</a:t>
              </a:r>
            </a:p>
          </p:txBody>
        </p:sp>
      </p:grpSp>
      <p:grpSp>
        <p:nvGrpSpPr>
          <p:cNvPr id="43" name="组合 42"/>
          <p:cNvGrpSpPr/>
          <p:nvPr/>
        </p:nvGrpSpPr>
        <p:grpSpPr>
          <a:xfrm>
            <a:off x="516292" y="2622089"/>
            <a:ext cx="6932272" cy="3466136"/>
            <a:chOff x="4517661" y="2671066"/>
            <a:chExt cx="7195970" cy="3729563"/>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661" y="2671066"/>
              <a:ext cx="7195970" cy="3729563"/>
            </a:xfrm>
            <a:prstGeom prst="rect">
              <a:avLst/>
            </a:prstGeom>
          </p:spPr>
        </p:pic>
        <p:sp>
          <p:nvSpPr>
            <p:cNvPr id="45" name="矩形 44"/>
            <p:cNvSpPr/>
            <p:nvPr/>
          </p:nvSpPr>
          <p:spPr>
            <a:xfrm>
              <a:off x="6745659"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瀑布</a:t>
              </a:r>
            </a:p>
          </p:txBody>
        </p:sp>
        <p:sp>
          <p:nvSpPr>
            <p:cNvPr id="46" name="矩形 45"/>
            <p:cNvSpPr/>
            <p:nvPr/>
          </p:nvSpPr>
          <p:spPr>
            <a:xfrm>
              <a:off x="9465027"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敏捷</a:t>
              </a:r>
            </a:p>
          </p:txBody>
        </p:sp>
        <p:sp>
          <p:nvSpPr>
            <p:cNvPr id="47" name="矩形 46"/>
            <p:cNvSpPr/>
            <p:nvPr/>
          </p:nvSpPr>
          <p:spPr>
            <a:xfrm>
              <a:off x="5059152" y="3214309"/>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固定的</a:t>
              </a:r>
            </a:p>
          </p:txBody>
        </p:sp>
        <p:sp>
          <p:nvSpPr>
            <p:cNvPr id="48" name="矩形 47"/>
            <p:cNvSpPr/>
            <p:nvPr/>
          </p:nvSpPr>
          <p:spPr>
            <a:xfrm>
              <a:off x="6640183" y="3214309"/>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需求</a:t>
              </a:r>
            </a:p>
          </p:txBody>
        </p:sp>
        <p:sp>
          <p:nvSpPr>
            <p:cNvPr id="49" name="矩形 48"/>
            <p:cNvSpPr/>
            <p:nvPr/>
          </p:nvSpPr>
          <p:spPr>
            <a:xfrm>
              <a:off x="4941532" y="5994897"/>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变化的</a:t>
              </a:r>
            </a:p>
          </p:txBody>
        </p:sp>
        <p:sp>
          <p:nvSpPr>
            <p:cNvPr id="50" name="矩形 49"/>
            <p:cNvSpPr/>
            <p:nvPr/>
          </p:nvSpPr>
          <p:spPr>
            <a:xfrm>
              <a:off x="8419630"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1" name="矩形 50"/>
            <p:cNvSpPr/>
            <p:nvPr/>
          </p:nvSpPr>
          <p:spPr>
            <a:xfrm>
              <a:off x="10028922"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2" name="矩形 51"/>
            <p:cNvSpPr/>
            <p:nvPr/>
          </p:nvSpPr>
          <p:spPr>
            <a:xfrm>
              <a:off x="5965326"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3" name="矩形 52"/>
            <p:cNvSpPr/>
            <p:nvPr/>
          </p:nvSpPr>
          <p:spPr>
            <a:xfrm>
              <a:off x="7574618"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4" name="矩形 53"/>
            <p:cNvSpPr/>
            <p:nvPr/>
          </p:nvSpPr>
          <p:spPr>
            <a:xfrm>
              <a:off x="9286054" y="6002671"/>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特性</a:t>
              </a:r>
            </a:p>
          </p:txBody>
        </p:sp>
        <p:sp>
          <p:nvSpPr>
            <p:cNvPr id="55" name="矩形 54"/>
            <p:cNvSpPr/>
            <p:nvPr/>
          </p:nvSpPr>
          <p:spPr>
            <a:xfrm>
              <a:off x="7039173" y="4485549"/>
              <a:ext cx="675645" cy="560064"/>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计划</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sp>
          <p:nvSpPr>
            <p:cNvPr id="56" name="矩形 55"/>
            <p:cNvSpPr/>
            <p:nvPr/>
          </p:nvSpPr>
          <p:spPr>
            <a:xfrm>
              <a:off x="9658410" y="4137500"/>
              <a:ext cx="675645" cy="560064"/>
            </a:xfrm>
            <a:prstGeom prst="rect">
              <a:avLst/>
            </a:prstGeom>
            <a:solidFill>
              <a:srgbClr val="99B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价值</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grpSp>
      <p:sp>
        <p:nvSpPr>
          <p:cNvPr id="27" name="文本框 26"/>
          <p:cNvSpPr txBox="1"/>
          <p:nvPr/>
        </p:nvSpPr>
        <p:spPr>
          <a:xfrm>
            <a:off x="8951386" y="4384014"/>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8" name="文本框 27"/>
          <p:cNvSpPr txBox="1"/>
          <p:nvPr/>
        </p:nvSpPr>
        <p:spPr>
          <a:xfrm>
            <a:off x="10949728" y="438372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9" name="文本框 28"/>
          <p:cNvSpPr txBox="1"/>
          <p:nvPr/>
        </p:nvSpPr>
        <p:spPr>
          <a:xfrm>
            <a:off x="9005880" y="562496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30" name="文本框 29"/>
          <p:cNvSpPr txBox="1"/>
          <p:nvPr/>
        </p:nvSpPr>
        <p:spPr>
          <a:xfrm>
            <a:off x="11015075" y="563014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Tree>
    <p:extLst>
      <p:ext uri="{BB962C8B-B14F-4D97-AF65-F5344CB8AC3E}">
        <p14:creationId xmlns:p14="http://schemas.microsoft.com/office/powerpoint/2010/main" val="408599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敏捷常用的工程方法</a:t>
            </a:r>
          </a:p>
        </p:txBody>
      </p:sp>
      <p:graphicFrame>
        <p:nvGraphicFramePr>
          <p:cNvPr id="15" name="内容占位符 39"/>
          <p:cNvGraphicFramePr>
            <a:graphicFrameLocks/>
          </p:cNvGraphicFramePr>
          <p:nvPr>
            <p:extLst>
              <p:ext uri="{D42A27DB-BD31-4B8C-83A1-F6EECF244321}">
                <p14:modId xmlns:p14="http://schemas.microsoft.com/office/powerpoint/2010/main" val="2472330395"/>
              </p:ext>
            </p:extLst>
          </p:nvPr>
        </p:nvGraphicFramePr>
        <p:xfrm>
          <a:off x="731838" y="1442227"/>
          <a:ext cx="5364162"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a:latin typeface="+mn-lt"/>
                <a:ea typeface="+mn-ea"/>
                <a:cs typeface="+mn-ea"/>
                <a:sym typeface="+mn-lt"/>
              </a:rPr>
              <a:t>根据</a:t>
            </a:r>
            <a:r>
              <a:rPr lang="en-US" altLang="zh-CN" sz="1999" dirty="0">
                <a:latin typeface="+mn-lt"/>
                <a:ea typeface="+mn-ea"/>
                <a:cs typeface="+mn-ea"/>
                <a:sym typeface="+mn-lt"/>
              </a:rPr>
              <a:t>2019</a:t>
            </a:r>
            <a:r>
              <a:rPr lang="zh-CN" altLang="en-US" sz="1999" dirty="0">
                <a:latin typeface="+mn-lt"/>
                <a:ea typeface="+mn-ea"/>
                <a:cs typeface="+mn-ea"/>
                <a:sym typeface="+mn-lt"/>
              </a:rPr>
              <a:t>年的第</a:t>
            </a:r>
            <a:r>
              <a:rPr lang="en-US" altLang="zh-CN" sz="1999" dirty="0">
                <a:latin typeface="+mn-lt"/>
                <a:ea typeface="+mn-ea"/>
                <a:cs typeface="+mn-ea"/>
                <a:sym typeface="+mn-lt"/>
              </a:rPr>
              <a:t>13</a:t>
            </a:r>
            <a:r>
              <a:rPr lang="zh-CN" altLang="en-US" sz="1999" dirty="0">
                <a:latin typeface="+mn-lt"/>
                <a:ea typeface="+mn-ea"/>
                <a:cs typeface="+mn-ea"/>
                <a:sym typeface="+mn-lt"/>
              </a:rPr>
              <a:t>届</a:t>
            </a:r>
            <a:r>
              <a:rPr lang="en-US" altLang="zh-CN" sz="1999" dirty="0" err="1">
                <a:latin typeface="+mn-lt"/>
                <a:ea typeface="+mn-ea"/>
                <a:cs typeface="+mn-ea"/>
                <a:sym typeface="+mn-lt"/>
              </a:rPr>
              <a:t>VersionOne</a:t>
            </a:r>
            <a:r>
              <a:rPr lang="zh-CN" altLang="en-US" sz="1999" dirty="0">
                <a:latin typeface="+mn-lt"/>
                <a:ea typeface="+mn-ea"/>
                <a:cs typeface="+mn-ea"/>
                <a:sym typeface="+mn-lt"/>
              </a:rPr>
              <a:t>版年度敏捷行业状态报告（如左图），以</a:t>
            </a:r>
            <a:r>
              <a:rPr lang="en-US" altLang="zh-CN" sz="1999" dirty="0">
                <a:latin typeface="+mn-lt"/>
                <a:ea typeface="+mn-ea"/>
                <a:cs typeface="+mn-ea"/>
                <a:sym typeface="+mn-lt"/>
              </a:rPr>
              <a:t>Scrum</a:t>
            </a:r>
            <a:r>
              <a:rPr lang="zh-CN" altLang="en-US" sz="1999" dirty="0">
                <a:latin typeface="+mn-lt"/>
                <a:ea typeface="+mn-ea"/>
                <a:cs typeface="+mn-ea"/>
                <a:sym typeface="+mn-lt"/>
              </a:rPr>
              <a:t>为基础的方法论（包括</a:t>
            </a:r>
            <a:r>
              <a:rPr lang="en-US" altLang="zh-CN" sz="1999" b="1" dirty="0">
                <a:solidFill>
                  <a:srgbClr val="C7000B"/>
                </a:solidFill>
                <a:latin typeface="+mn-lt"/>
                <a:ea typeface="+mn-ea"/>
                <a:cs typeface="+mn-ea"/>
                <a:sym typeface="+mn-lt"/>
              </a:rPr>
              <a:t>Scrum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Scrum/XP</a:t>
            </a:r>
            <a:r>
              <a:rPr lang="zh-CN" altLang="en-US" sz="1999" b="1" dirty="0">
                <a:solidFill>
                  <a:srgbClr val="C7000B"/>
                </a:solidFill>
                <a:latin typeface="+mn-lt"/>
                <a:ea typeface="+mn-ea"/>
                <a:cs typeface="+mn-ea"/>
                <a:sym typeface="+mn-lt"/>
              </a:rPr>
              <a:t>混合</a:t>
            </a:r>
            <a:r>
              <a:rPr lang="zh-CN" altLang="en-US" sz="1999" dirty="0">
                <a:latin typeface="+mn-lt"/>
                <a:ea typeface="+mn-ea"/>
                <a:cs typeface="+mn-ea"/>
                <a:sym typeface="+mn-lt"/>
              </a:rPr>
              <a:t>等）体系仍然居于主流地位，使用率最高。其他还有：</a:t>
            </a:r>
            <a:r>
              <a:rPr lang="zh-CN" altLang="en-US" sz="1999" b="1" dirty="0">
                <a:solidFill>
                  <a:srgbClr val="C7000B"/>
                </a:solidFill>
                <a:latin typeface="+mn-lt"/>
                <a:ea typeface="+mn-ea"/>
                <a:cs typeface="+mn-ea"/>
                <a:sym typeface="+mn-lt"/>
              </a:rPr>
              <a:t>看板方法</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精益创业</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极限编程</a:t>
            </a:r>
            <a:r>
              <a:rPr lang="zh-CN" altLang="en-US" sz="1999" dirty="0">
                <a:latin typeface="+mn-lt"/>
                <a:ea typeface="+mn-ea"/>
                <a:cs typeface="+mn-ea"/>
                <a:sym typeface="+mn-lt"/>
              </a:rPr>
              <a:t>等。</a:t>
            </a:r>
            <a:endParaRPr lang="en-US" altLang="zh-CN" sz="1999" dirty="0">
              <a:latin typeface="+mn-lt"/>
              <a:ea typeface="+mn-ea"/>
              <a:cs typeface="+mn-ea"/>
              <a:sym typeface="+mn-lt"/>
            </a:endParaRPr>
          </a:p>
          <a:p>
            <a:pPr marL="0" indent="0">
              <a:buNone/>
            </a:pPr>
            <a:endParaRPr lang="en-US" altLang="zh-CN" sz="1999" dirty="0">
              <a:latin typeface="+mn-lt"/>
              <a:ea typeface="+mn-ea"/>
              <a:cs typeface="+mn-ea"/>
              <a:sym typeface="+mn-lt"/>
            </a:endParaRPr>
          </a:p>
          <a:p>
            <a:pPr marL="0" indent="0">
              <a:lnSpc>
                <a:spcPct val="150000"/>
              </a:lnSpc>
              <a:buNone/>
            </a:pPr>
            <a:r>
              <a:rPr lang="zh-CN" altLang="en-US" sz="1999" dirty="0">
                <a:latin typeface="+mn-lt"/>
                <a:ea typeface="+mn-ea"/>
                <a:cs typeface="+mn-ea"/>
                <a:sym typeface="+mn-lt"/>
              </a:rPr>
              <a:t>除此之外，还有</a:t>
            </a:r>
            <a:r>
              <a:rPr lang="en-US" altLang="zh-CN" sz="1999" b="1" dirty="0">
                <a:solidFill>
                  <a:srgbClr val="C7000B"/>
                </a:solidFill>
                <a:latin typeface="+mn-lt"/>
                <a:ea typeface="+mn-ea"/>
                <a:cs typeface="+mn-ea"/>
                <a:sym typeface="+mn-lt"/>
              </a:rPr>
              <a:t>DSDM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FDD</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RAD</a:t>
            </a:r>
            <a:r>
              <a:rPr lang="zh-CN" altLang="en-US" sz="1999" dirty="0">
                <a:latin typeface="+mn-lt"/>
                <a:ea typeface="+mn-ea"/>
                <a:cs typeface="+mn-ea"/>
                <a:sym typeface="+mn-lt"/>
              </a:rPr>
              <a:t>等一些符合敏捷精神的小众方法论，以及一些规模化敏捷的方法论，在此未一一列出。</a:t>
            </a:r>
          </a:p>
        </p:txBody>
      </p:sp>
    </p:spTree>
    <p:extLst>
      <p:ext uri="{BB962C8B-B14F-4D97-AF65-F5344CB8AC3E}">
        <p14:creationId xmlns:p14="http://schemas.microsoft.com/office/powerpoint/2010/main" val="175021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Scrum</a:t>
            </a:r>
            <a:endParaRPr lang="zh-CN" altLang="en-US"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1357186912"/>
              </p:ext>
            </p:extLst>
          </p:nvPr>
        </p:nvGraphicFramePr>
        <p:xfrm>
          <a:off x="886330" y="1564390"/>
          <a:ext cx="10419340" cy="4312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6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0"/>
          <p:cNvSpPr>
            <a:spLocks noGrp="1"/>
          </p:cNvSpPr>
          <p:nvPr>
            <p:ph type="title"/>
          </p:nvPr>
        </p:nvSpPr>
        <p:spPr/>
        <p:txBody>
          <a:bodyPr/>
          <a:lstStyle/>
          <a:p>
            <a:r>
              <a:rPr lang="en-US" altLang="zh-CN" dirty="0">
                <a:latin typeface="+mn-lt"/>
                <a:ea typeface="+mn-ea"/>
                <a:cs typeface="+mn-ea"/>
                <a:sym typeface="+mn-lt"/>
              </a:rPr>
              <a:t>Scrum</a:t>
            </a:r>
            <a:r>
              <a:rPr lang="zh-CN" altLang="en-US" dirty="0">
                <a:latin typeface="+mn-lt"/>
                <a:ea typeface="+mn-ea"/>
                <a:cs typeface="+mn-ea"/>
                <a:sym typeface="+mn-lt"/>
              </a:rPr>
              <a:t>三大特点</a:t>
            </a:r>
          </a:p>
        </p:txBody>
      </p:sp>
      <p:sp>
        <p:nvSpPr>
          <p:cNvPr id="3" name="文本占位符 2"/>
          <p:cNvSpPr>
            <a:spLocks noGrp="1"/>
          </p:cNvSpPr>
          <p:nvPr>
            <p:ph type="body" sz="quarter" idx="10"/>
          </p:nvPr>
        </p:nvSpPr>
        <p:spPr/>
        <p:txBody>
          <a:bodyPr/>
          <a:lstStyle/>
          <a:p>
            <a:r>
              <a:rPr lang="zh-CN" altLang="en-US" dirty="0">
                <a:latin typeface="+mn-lt"/>
                <a:ea typeface="+mn-ea"/>
                <a:cs typeface="+mn-ea"/>
                <a:sym typeface="+mn-lt"/>
              </a:rPr>
              <a:t>“可能性的”艺术；</a:t>
            </a:r>
            <a:endParaRPr lang="en-US" altLang="zh-CN" dirty="0">
              <a:latin typeface="+mn-lt"/>
              <a:ea typeface="+mn-ea"/>
              <a:cs typeface="+mn-ea"/>
              <a:sym typeface="+mn-lt"/>
            </a:endParaRPr>
          </a:p>
          <a:p>
            <a:r>
              <a:rPr lang="zh-CN" altLang="en-US" dirty="0">
                <a:latin typeface="+mn-lt"/>
                <a:ea typeface="+mn-ea"/>
                <a:cs typeface="+mn-ea"/>
                <a:sym typeface="+mn-lt"/>
              </a:rPr>
              <a:t>团队自组织，自管理；</a:t>
            </a:r>
          </a:p>
          <a:p>
            <a:r>
              <a:rPr lang="zh-CN" altLang="en-US" dirty="0">
                <a:latin typeface="+mn-lt"/>
                <a:ea typeface="+mn-ea"/>
                <a:cs typeface="+mn-ea"/>
                <a:sym typeface="+mn-lt"/>
              </a:rPr>
              <a:t>面对面沟通。</a:t>
            </a:r>
          </a:p>
        </p:txBody>
      </p:sp>
      <p:pic>
        <p:nvPicPr>
          <p:cNvPr id="15364" name="Picture 5"/>
          <p:cNvPicPr>
            <a:picLocks noChangeAspect="1" noChangeArrowheads="1"/>
          </p:cNvPicPr>
          <p:nvPr/>
        </p:nvPicPr>
        <p:blipFill>
          <a:blip r:embed="rId3" cstate="print"/>
          <a:srcRect/>
          <a:stretch>
            <a:fillRect/>
          </a:stretch>
        </p:blipFill>
        <p:spPr bwMode="auto">
          <a:xfrm>
            <a:off x="7244323" y="1234347"/>
            <a:ext cx="1439301" cy="1540861"/>
          </a:xfrm>
          <a:prstGeom prst="rect">
            <a:avLst/>
          </a:prstGeom>
          <a:noFill/>
          <a:ln w="9525">
            <a:noFill/>
            <a:miter lim="800000"/>
            <a:headEnd/>
            <a:tailEnd/>
          </a:ln>
        </p:spPr>
      </p:pic>
      <p:pic>
        <p:nvPicPr>
          <p:cNvPr id="15365" name="Picture 7"/>
          <p:cNvPicPr>
            <a:picLocks noChangeAspect="1" noChangeArrowheads="1"/>
          </p:cNvPicPr>
          <p:nvPr/>
        </p:nvPicPr>
        <p:blipFill>
          <a:blip r:embed="rId4" cstate="print"/>
          <a:srcRect/>
          <a:stretch>
            <a:fillRect/>
          </a:stretch>
        </p:blipFill>
        <p:spPr bwMode="auto">
          <a:xfrm>
            <a:off x="5297219" y="2987755"/>
            <a:ext cx="1726526" cy="1215550"/>
          </a:xfrm>
          <a:prstGeom prst="rect">
            <a:avLst/>
          </a:prstGeom>
          <a:noFill/>
          <a:ln w="9525">
            <a:noFill/>
            <a:miter lim="800000"/>
            <a:headEnd/>
            <a:tailEnd/>
          </a:ln>
        </p:spPr>
      </p:pic>
      <p:pic>
        <p:nvPicPr>
          <p:cNvPr id="15366" name="Picture 8"/>
          <p:cNvPicPr>
            <a:picLocks noChangeAspect="1" noChangeArrowheads="1"/>
          </p:cNvPicPr>
          <p:nvPr/>
        </p:nvPicPr>
        <p:blipFill>
          <a:blip r:embed="rId5" cstate="print"/>
          <a:srcRect/>
          <a:stretch>
            <a:fillRect/>
          </a:stretch>
        </p:blipFill>
        <p:spPr bwMode="auto">
          <a:xfrm>
            <a:off x="3453901" y="4556811"/>
            <a:ext cx="1947102" cy="1505949"/>
          </a:xfrm>
          <a:prstGeom prst="rect">
            <a:avLst/>
          </a:prstGeom>
          <a:noFill/>
          <a:ln w="9525">
            <a:noFill/>
            <a:miter lim="800000"/>
            <a:headEnd/>
            <a:tailEnd/>
          </a:ln>
        </p:spPr>
      </p:pic>
      <p:sp>
        <p:nvSpPr>
          <p:cNvPr id="2" name="矩形 1"/>
          <p:cNvSpPr/>
          <p:nvPr/>
        </p:nvSpPr>
        <p:spPr>
          <a:xfrm>
            <a:off x="7525592" y="1802476"/>
            <a:ext cx="1084333" cy="404602"/>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cs typeface="+mn-ea"/>
                <a:sym typeface="+mn-lt"/>
              </a:rPr>
              <a:t>关注当下</a:t>
            </a:r>
          </a:p>
        </p:txBody>
      </p:sp>
      <p:sp>
        <p:nvSpPr>
          <p:cNvPr id="4" name="矩形 3"/>
          <p:cNvSpPr/>
          <p:nvPr/>
        </p:nvSpPr>
        <p:spPr>
          <a:xfrm>
            <a:off x="5737253" y="3340630"/>
            <a:ext cx="857756" cy="509799"/>
          </a:xfrm>
          <a:prstGeom prst="rect">
            <a:avLst/>
          </a:prstGeom>
          <a:solidFill>
            <a:srgbClr val="DDD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放权</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822" y="4599958"/>
            <a:ext cx="1937181" cy="1504350"/>
          </a:xfrm>
          <a:prstGeom prst="rect">
            <a:avLst/>
          </a:prstGeom>
        </p:spPr>
      </p:pic>
      <p:sp>
        <p:nvSpPr>
          <p:cNvPr id="6" name="文本框 5"/>
          <p:cNvSpPr txBox="1"/>
          <p:nvPr/>
        </p:nvSpPr>
        <p:spPr>
          <a:xfrm>
            <a:off x="3970252" y="4705802"/>
            <a:ext cx="914400" cy="646331"/>
          </a:xfrm>
          <a:prstGeom prst="rect">
            <a:avLst/>
          </a:prstGeom>
          <a:noFill/>
        </p:spPr>
        <p:txBody>
          <a:bodyPr wrap="square" rtlCol="0">
            <a:spAutoFit/>
          </a:bodyPr>
          <a:lstStyle/>
          <a:p>
            <a:r>
              <a:rPr lang="zh-CN" altLang="en-US" dirty="0">
                <a:solidFill>
                  <a:schemeClr val="bg1"/>
                </a:solidFill>
                <a:cs typeface="+mn-ea"/>
                <a:sym typeface="+mn-lt"/>
              </a:rPr>
              <a:t>提高沟通效率</a:t>
            </a:r>
          </a:p>
        </p:txBody>
      </p:sp>
    </p:spTree>
    <p:extLst>
      <p:ext uri="{BB962C8B-B14F-4D97-AF65-F5344CB8AC3E}">
        <p14:creationId xmlns:p14="http://schemas.microsoft.com/office/powerpoint/2010/main" val="131757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全面视角的</a:t>
            </a:r>
            <a:r>
              <a:rPr lang="en-US" altLang="zh-CN" dirty="0">
                <a:latin typeface="+mn-lt"/>
                <a:ea typeface="+mn-ea"/>
                <a:cs typeface="+mn-ea"/>
                <a:sym typeface="+mn-lt"/>
              </a:rPr>
              <a:t>Scrum</a:t>
            </a:r>
            <a:r>
              <a:rPr lang="zh-CN" altLang="en-US" dirty="0">
                <a:latin typeface="+mn-lt"/>
                <a:ea typeface="+mn-ea"/>
                <a:cs typeface="+mn-ea"/>
                <a:sym typeface="+mn-lt"/>
              </a:rPr>
              <a:t>框架</a:t>
            </a:r>
          </a:p>
        </p:txBody>
      </p:sp>
      <p:sp>
        <p:nvSpPr>
          <p:cNvPr id="7" name="文本占位符 6"/>
          <p:cNvSpPr>
            <a:spLocks noGrp="1"/>
          </p:cNvSpPr>
          <p:nvPr>
            <p:ph type="body" sz="quarter" idx="10"/>
          </p:nvPr>
        </p:nvSpPr>
        <p:spPr/>
        <p:txBody>
          <a:bodyPr/>
          <a:lstStyle/>
          <a:p>
            <a:r>
              <a:rPr lang="en-US" altLang="zh-CN" sz="2399" b="1" dirty="0">
                <a:latin typeface="+mn-lt"/>
                <a:ea typeface="+mn-ea"/>
                <a:cs typeface="+mn-ea"/>
                <a:sym typeface="+mn-lt"/>
              </a:rPr>
              <a:t>Scrum</a:t>
            </a:r>
            <a:r>
              <a:rPr lang="zh-CN" altLang="en-US" sz="2399" b="1" dirty="0">
                <a:latin typeface="+mn-lt"/>
                <a:ea typeface="+mn-ea"/>
                <a:cs typeface="+mn-ea"/>
                <a:sym typeface="+mn-lt"/>
              </a:rPr>
              <a:t>是一个轻量级的项目管理的框架，它的核心在于迭代。</a:t>
            </a:r>
            <a:endParaRPr lang="en-US" altLang="zh-CN" sz="2399" b="1" dirty="0">
              <a:latin typeface="+mn-lt"/>
              <a:ea typeface="+mn-ea"/>
              <a:cs typeface="+mn-ea"/>
              <a:sym typeface="+mn-lt"/>
            </a:endParaRPr>
          </a:p>
          <a:p>
            <a:endParaRPr lang="zh-CN" altLang="en-US" dirty="0">
              <a:latin typeface="+mn-lt"/>
              <a:ea typeface="+mn-ea"/>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cs typeface="+mn-ea"/>
              <a:sym typeface="+mn-lt"/>
            </a:endParaRPr>
          </a:p>
        </p:txBody>
      </p:sp>
      <p:grpSp>
        <p:nvGrpSpPr>
          <p:cNvPr id="5" name="组合 4"/>
          <p:cNvGrpSpPr/>
          <p:nvPr/>
        </p:nvGrpSpPr>
        <p:grpSpPr>
          <a:xfrm>
            <a:off x="1806573" y="2302333"/>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334341" y="2427626"/>
              <a:ext cx="1390124" cy="523220"/>
            </a:xfrm>
            <a:prstGeom prst="rect">
              <a:avLst/>
            </a:prstGeom>
            <a:noFill/>
          </p:spPr>
          <p:txBody>
            <a:bodyPr wrap="none" rtlCol="0">
              <a:spAutoFit/>
            </a:bodyPr>
            <a:lstStyle/>
            <a:p>
              <a:pPr algn="ctr"/>
              <a:r>
                <a:rPr lang="en-US" altLang="zh-CN" sz="1400" b="1" dirty="0">
                  <a:cs typeface="+mn-ea"/>
                  <a:sym typeface="+mn-lt"/>
                </a:rPr>
                <a:t>DAILY SCRUM</a:t>
              </a:r>
            </a:p>
            <a:p>
              <a:pPr algn="ctr"/>
              <a:r>
                <a:rPr lang="en-US" altLang="zh-CN" sz="1400" b="1" dirty="0">
                  <a:cs typeface="+mn-ea"/>
                  <a:sym typeface="+mn-lt"/>
                </a:rPr>
                <a:t>MEETING</a:t>
              </a:r>
              <a:endParaRPr lang="zh-CN" altLang="en-US" sz="1400" b="1" dirty="0">
                <a:cs typeface="+mn-ea"/>
                <a:sym typeface="+mn-lt"/>
              </a:endParaRPr>
            </a:p>
          </p:txBody>
        </p:sp>
        <p:sp>
          <p:nvSpPr>
            <p:cNvPr id="9" name="文本框 8"/>
            <p:cNvSpPr txBox="1"/>
            <p:nvPr/>
          </p:nvSpPr>
          <p:spPr>
            <a:xfrm>
              <a:off x="2589452" y="3487652"/>
              <a:ext cx="1027845" cy="523220"/>
            </a:xfrm>
            <a:prstGeom prst="rect">
              <a:avLst/>
            </a:prstGeom>
            <a:noFill/>
          </p:spPr>
          <p:txBody>
            <a:bodyPr wrap="none" rtlCol="0">
              <a:spAutoFit/>
            </a:bodyPr>
            <a:lstStyle/>
            <a:p>
              <a:r>
                <a:rPr lang="en-US" altLang="zh-CN" sz="1400" b="1" dirty="0">
                  <a:cs typeface="+mn-ea"/>
                  <a:sym typeface="+mn-lt"/>
                </a:rPr>
                <a:t>PRODUCT</a:t>
              </a:r>
            </a:p>
            <a:p>
              <a:r>
                <a:rPr lang="en-US" altLang="zh-CN" sz="1400" b="1" dirty="0">
                  <a:cs typeface="+mn-ea"/>
                  <a:sym typeface="+mn-lt"/>
                </a:rPr>
                <a:t>BACKLOG</a:t>
              </a:r>
              <a:endParaRPr lang="zh-CN" altLang="en-US" sz="1400" b="1" dirty="0">
                <a:cs typeface="+mn-ea"/>
                <a:sym typeface="+mn-lt"/>
              </a:endParaRPr>
            </a:p>
          </p:txBody>
        </p:sp>
        <p:sp>
          <p:nvSpPr>
            <p:cNvPr id="10" name="文本框 9"/>
            <p:cNvSpPr txBox="1"/>
            <p:nvPr/>
          </p:nvSpPr>
          <p:spPr>
            <a:xfrm>
              <a:off x="4181315" y="3479560"/>
              <a:ext cx="1021433" cy="523220"/>
            </a:xfrm>
            <a:prstGeom prst="rect">
              <a:avLst/>
            </a:prstGeom>
            <a:noFill/>
          </p:spPr>
          <p:txBody>
            <a:bodyPr wrap="none" rtlCol="0">
              <a:spAutoFit/>
            </a:bodyPr>
            <a:lstStyle/>
            <a:p>
              <a:pPr algn="ctr"/>
              <a:r>
                <a:rPr lang="en-US" altLang="zh-CN" sz="1400" b="1" dirty="0">
                  <a:cs typeface="+mn-ea"/>
                  <a:sym typeface="+mn-lt"/>
                </a:rPr>
                <a:t>SPRINT</a:t>
              </a:r>
            </a:p>
            <a:p>
              <a:pPr algn="ctr"/>
              <a:r>
                <a:rPr lang="en-US" altLang="zh-CN" sz="1400" b="1" dirty="0">
                  <a:cs typeface="+mn-ea"/>
                  <a:sym typeface="+mn-lt"/>
                </a:rPr>
                <a:t>BACKLOG</a:t>
              </a:r>
              <a:endParaRPr lang="zh-CN" altLang="en-US" sz="1400" b="1" dirty="0">
                <a:cs typeface="+mn-ea"/>
                <a:sym typeface="+mn-lt"/>
              </a:endParaRPr>
            </a:p>
          </p:txBody>
        </p:sp>
        <p:sp>
          <p:nvSpPr>
            <p:cNvPr id="11" name="文本框 10"/>
            <p:cNvSpPr txBox="1"/>
            <p:nvPr/>
          </p:nvSpPr>
          <p:spPr>
            <a:xfrm>
              <a:off x="8350981" y="3258816"/>
              <a:ext cx="1317989" cy="954107"/>
            </a:xfrm>
            <a:prstGeom prst="rect">
              <a:avLst/>
            </a:prstGeom>
            <a:noFill/>
          </p:spPr>
          <p:txBody>
            <a:bodyPr wrap="none" rtlCol="0">
              <a:spAutoFit/>
            </a:bodyPr>
            <a:lstStyle/>
            <a:p>
              <a:pPr algn="ctr"/>
              <a:r>
                <a:rPr lang="en-US" altLang="zh-CN" sz="1400" b="1" dirty="0">
                  <a:cs typeface="+mn-ea"/>
                  <a:sym typeface="+mn-lt"/>
                </a:rPr>
                <a:t>POTENTIALLY</a:t>
              </a:r>
            </a:p>
            <a:p>
              <a:pPr algn="ctr"/>
              <a:r>
                <a:rPr lang="en-US" altLang="zh-CN" sz="1400" b="1" dirty="0">
                  <a:cs typeface="+mn-ea"/>
                  <a:sym typeface="+mn-lt"/>
                </a:rPr>
                <a:t>SHIPPABLE</a:t>
              </a:r>
            </a:p>
            <a:p>
              <a:pPr algn="ctr"/>
              <a:r>
                <a:rPr lang="en-US" altLang="zh-CN" sz="1400" b="1" dirty="0">
                  <a:cs typeface="+mn-ea"/>
                  <a:sym typeface="+mn-lt"/>
                </a:rPr>
                <a:t>PRODUCT</a:t>
              </a:r>
            </a:p>
            <a:p>
              <a:pPr algn="ctr"/>
              <a:r>
                <a:rPr lang="en-US" altLang="zh-CN" sz="1400" b="1" dirty="0">
                  <a:cs typeface="+mn-ea"/>
                  <a:sym typeface="+mn-lt"/>
                </a:rPr>
                <a:t>INCREMENT</a:t>
              </a:r>
              <a:endParaRPr lang="zh-CN" altLang="en-US" sz="1400" b="1" dirty="0">
                <a:cs typeface="+mn-ea"/>
                <a:sym typeface="+mn-lt"/>
              </a:endParaRPr>
            </a:p>
          </p:txBody>
        </p:sp>
        <p:sp>
          <p:nvSpPr>
            <p:cNvPr id="12" name="文本框 11"/>
            <p:cNvSpPr txBox="1"/>
            <p:nvPr/>
          </p:nvSpPr>
          <p:spPr>
            <a:xfrm>
              <a:off x="6128368" y="3096264"/>
              <a:ext cx="1071127" cy="338554"/>
            </a:xfrm>
            <a:prstGeom prst="rect">
              <a:avLst/>
            </a:prstGeom>
            <a:noFill/>
          </p:spPr>
          <p:txBody>
            <a:bodyPr wrap="none" rtlCol="0">
              <a:spAutoFit/>
            </a:bodyPr>
            <a:lstStyle/>
            <a:p>
              <a:r>
                <a:rPr lang="en-US" altLang="zh-CN" sz="1600" b="1" dirty="0">
                  <a:cs typeface="+mn-ea"/>
                  <a:sym typeface="+mn-lt"/>
                </a:rPr>
                <a:t>24 Hours</a:t>
              </a:r>
              <a:endParaRPr lang="zh-CN" altLang="en-US" sz="1600" b="1" dirty="0">
                <a:cs typeface="+mn-ea"/>
                <a:sym typeface="+mn-lt"/>
              </a:endParaRPr>
            </a:p>
          </p:txBody>
        </p:sp>
        <p:sp>
          <p:nvSpPr>
            <p:cNvPr id="13" name="文本框 12"/>
            <p:cNvSpPr txBox="1"/>
            <p:nvPr/>
          </p:nvSpPr>
          <p:spPr>
            <a:xfrm>
              <a:off x="6128368" y="4204816"/>
              <a:ext cx="1394934" cy="369332"/>
            </a:xfrm>
            <a:prstGeom prst="rect">
              <a:avLst/>
            </a:prstGeom>
            <a:noFill/>
          </p:spPr>
          <p:txBody>
            <a:bodyPr wrap="none" rtlCol="0">
              <a:spAutoFit/>
            </a:bodyPr>
            <a:lstStyle/>
            <a:p>
              <a:r>
                <a:rPr lang="en-US" altLang="zh-CN" b="1" dirty="0">
                  <a:cs typeface="+mn-ea"/>
                  <a:sym typeface="+mn-lt"/>
                </a:rPr>
                <a:t>2-4 WEEKS</a:t>
              </a:r>
              <a:endParaRPr lang="zh-CN" altLang="en-US" b="1" dirty="0">
                <a:cs typeface="+mn-ea"/>
                <a:sym typeface="+mn-lt"/>
              </a:endParaRPr>
            </a:p>
          </p:txBody>
        </p:sp>
      </p:grpSp>
    </p:spTree>
    <p:extLst>
      <p:ext uri="{BB962C8B-B14F-4D97-AF65-F5344CB8AC3E}">
        <p14:creationId xmlns:p14="http://schemas.microsoft.com/office/powerpoint/2010/main" val="101439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框架 </a:t>
            </a:r>
            <a:r>
              <a:rPr lang="en-US" altLang="zh-CN" dirty="0">
                <a:latin typeface="+mn-lt"/>
                <a:ea typeface="+mn-ea"/>
                <a:cs typeface="+mn-ea"/>
                <a:sym typeface="+mn-lt"/>
              </a:rPr>
              <a:t>(1)</a:t>
            </a:r>
            <a:endParaRPr lang="zh-CN" altLang="en-US" dirty="0">
              <a:latin typeface="+mn-lt"/>
              <a:ea typeface="+mn-ea"/>
              <a:cs typeface="+mn-ea"/>
              <a:sym typeface="+mn-lt"/>
            </a:endParaRP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产品负责人</a:t>
              </a:r>
              <a:endParaRPr lang="en-US" altLang="zh-CN" sz="1600" dirty="0">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开发团队</a:t>
              </a:r>
              <a:endParaRPr sz="1600" dirty="0">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mn-lt"/>
                    <a:ea typeface="+mn-ea"/>
                    <a:cs typeface="+mn-ea"/>
                    <a:sym typeface="+mn-lt"/>
                  </a:rPr>
                  <a:t>Sprint</a:t>
                </a:r>
              </a:p>
              <a:p>
                <a:r>
                  <a:rPr lang="en-US" altLang="zh-CN" sz="1600" dirty="0" err="1">
                    <a:latin typeface="+mn-lt"/>
                    <a:ea typeface="+mn-ea"/>
                    <a:cs typeface="+mn-ea"/>
                    <a:sym typeface="+mn-lt"/>
                  </a:rPr>
                  <a:t>Sprint</a:t>
                </a:r>
                <a:r>
                  <a:rPr sz="1600" dirty="0" err="1">
                    <a:latin typeface="+mn-lt"/>
                    <a:ea typeface="+mn-ea"/>
                    <a:cs typeface="+mn-ea"/>
                    <a:sym typeface="+mn-lt"/>
                  </a:rPr>
                  <a:t>计划</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Plan</a:t>
                </a:r>
                <a:r>
                  <a:rPr lang="en-US" altLang="zh-CN" sz="1600" dirty="0">
                    <a:latin typeface="+mn-lt"/>
                    <a:ea typeface="+mn-ea"/>
                    <a:cs typeface="+mn-ea"/>
                    <a:sym typeface="+mn-lt"/>
                  </a:rPr>
                  <a:t>ning</a:t>
                </a:r>
                <a:endParaRPr sz="1600" dirty="0">
                  <a:latin typeface="+mn-lt"/>
                  <a:ea typeface="+mn-ea"/>
                  <a:cs typeface="+mn-ea"/>
                  <a:sym typeface="+mn-lt"/>
                </a:endParaRPr>
              </a:p>
              <a:p>
                <a:r>
                  <a:rPr sz="1600" dirty="0" err="1">
                    <a:latin typeface="+mn-lt"/>
                    <a:ea typeface="+mn-ea"/>
                    <a:cs typeface="+mn-ea"/>
                    <a:sym typeface="+mn-lt"/>
                  </a:rPr>
                  <a:t>每日</a:t>
                </a:r>
                <a:r>
                  <a:rPr lang="en-US" altLang="zh-CN" sz="1600" dirty="0" err="1">
                    <a:latin typeface="+mn-lt"/>
                    <a:ea typeface="+mn-ea"/>
                    <a:cs typeface="+mn-ea"/>
                    <a:sym typeface="+mn-lt"/>
                  </a:rPr>
                  <a:t>Scrum</a:t>
                </a:r>
                <a:r>
                  <a:rPr sz="1600" dirty="0" err="1">
                    <a:latin typeface="+mn-lt"/>
                    <a:ea typeface="+mn-ea"/>
                    <a:cs typeface="+mn-ea"/>
                    <a:sym typeface="+mn-lt"/>
                  </a:rPr>
                  <a:t>站会</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Daily </a:t>
                </a:r>
                <a:r>
                  <a:rPr lang="en-US" altLang="zh-CN" sz="1600" dirty="0">
                    <a:latin typeface="+mn-lt"/>
                    <a:ea typeface="+mn-ea"/>
                    <a:cs typeface="+mn-ea"/>
                    <a:sym typeface="+mn-lt"/>
                  </a:rPr>
                  <a:t>Scrum</a:t>
                </a:r>
                <a:endParaRPr sz="1600" dirty="0">
                  <a:latin typeface="+mn-lt"/>
                  <a:ea typeface="+mn-ea"/>
                  <a:cs typeface="+mn-ea"/>
                  <a:sym typeface="+mn-lt"/>
                </a:endParaRPr>
              </a:p>
              <a:p>
                <a:r>
                  <a:rPr lang="en-US" altLang="zh-CN" sz="1600" dirty="0" err="1">
                    <a:latin typeface="+mn-lt"/>
                    <a:ea typeface="+mn-ea"/>
                    <a:cs typeface="+mn-ea"/>
                    <a:sym typeface="+mn-lt"/>
                  </a:rPr>
                  <a:t>Sprint</a:t>
                </a:r>
                <a:r>
                  <a:rPr sz="1600" dirty="0" err="1">
                    <a:latin typeface="+mn-lt"/>
                    <a:ea typeface="+mn-ea"/>
                    <a:cs typeface="+mn-ea"/>
                    <a:sym typeface="+mn-lt"/>
                  </a:rPr>
                  <a:t>评审会议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Review</a:t>
                </a:r>
              </a:p>
              <a:p>
                <a:r>
                  <a:rPr lang="en-US" altLang="zh-CN" sz="1600" dirty="0" err="1">
                    <a:latin typeface="+mn-lt"/>
                    <a:ea typeface="+mn-ea"/>
                    <a:cs typeface="+mn-ea"/>
                    <a:sym typeface="+mn-lt"/>
                  </a:rPr>
                  <a:t>Sprint</a:t>
                </a:r>
                <a:r>
                  <a:rPr sz="1600" dirty="0" err="1">
                    <a:latin typeface="+mn-lt"/>
                    <a:ea typeface="+mn-ea"/>
                    <a:cs typeface="+mn-ea"/>
                    <a:sym typeface="+mn-lt"/>
                  </a:rPr>
                  <a:t>回顾</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lang="en-US" altLang="zh-CN" sz="1600" dirty="0">
                    <a:latin typeface="+mn-lt"/>
                    <a:ea typeface="+mn-ea"/>
                    <a:cs typeface="+mn-ea"/>
                    <a:sym typeface="+mn-lt"/>
                  </a:rPr>
                  <a:t>Sprint </a:t>
                </a:r>
                <a:r>
                  <a:rPr sz="1600" dirty="0">
                    <a:latin typeface="+mn-lt"/>
                    <a:ea typeface="+mn-ea"/>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a:t>
                </a:r>
                <a:r>
                  <a:rPr lang="zh-CN" altLang="en-US" sz="1600" dirty="0">
                    <a:solidFill>
                      <a:schemeClr val="bg1"/>
                    </a:solidFill>
                    <a:cs typeface="+mn-ea"/>
                    <a:sym typeface="+mn-lt"/>
                  </a:rPr>
                  <a:t>事件</a:t>
                </a:r>
                <a:endParaRPr sz="1600" dirty="0">
                  <a:solidFill>
                    <a:schemeClr val="bg1"/>
                  </a:solidFill>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mn-lt"/>
                  <a:ea typeface="+mn-ea"/>
                  <a:cs typeface="+mn-ea"/>
                  <a:sym typeface="+mn-lt"/>
                </a:rPr>
                <a:t>产品</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Product </a:t>
              </a:r>
              <a:r>
                <a:rPr sz="1600" dirty="0">
                  <a:latin typeface="+mn-lt"/>
                  <a:ea typeface="+mn-ea"/>
                  <a:cs typeface="+mn-ea"/>
                  <a:sym typeface="+mn-lt"/>
                </a:rPr>
                <a:t>Backlog</a:t>
              </a:r>
            </a:p>
            <a:p>
              <a:r>
                <a:rPr lang="en-US" altLang="zh-CN" sz="1600" dirty="0">
                  <a:latin typeface="+mn-lt"/>
                  <a:ea typeface="+mn-ea"/>
                  <a:cs typeface="+mn-ea"/>
                  <a:sym typeface="+mn-lt"/>
                </a:rPr>
                <a:t>Sprint</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Sprint </a:t>
              </a:r>
              <a:r>
                <a:rPr sz="1600" dirty="0">
                  <a:latin typeface="+mn-lt"/>
                  <a:ea typeface="+mn-ea"/>
                  <a:cs typeface="+mn-ea"/>
                  <a:sym typeface="+mn-lt"/>
                </a:rPr>
                <a:t>Backlog</a:t>
              </a:r>
            </a:p>
            <a:p>
              <a:r>
                <a:rPr sz="1600" dirty="0" err="1">
                  <a:latin typeface="+mn-lt"/>
                  <a:ea typeface="+mn-ea"/>
                  <a:cs typeface="+mn-ea"/>
                  <a:sym typeface="+mn-lt"/>
                </a:rPr>
                <a:t>增量</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mn-lt"/>
                    <a:ea typeface="+mn-ea"/>
                    <a:cs typeface="+mn-ea"/>
                    <a:sym typeface="+mn-lt"/>
                  </a:rPr>
                  <a:t>承诺  </a:t>
                </a:r>
                <a:r>
                  <a:rPr lang="en-US" altLang="zh-CN" sz="1600" dirty="0">
                    <a:latin typeface="+mn-lt"/>
                    <a:ea typeface="+mn-ea"/>
                    <a:cs typeface="+mn-ea"/>
                    <a:sym typeface="+mn-lt"/>
                  </a:rPr>
                  <a:t>Commitment</a:t>
                </a:r>
              </a:p>
              <a:p>
                <a:r>
                  <a:rPr sz="1600" dirty="0" err="1">
                    <a:latin typeface="+mn-lt"/>
                    <a:ea typeface="+mn-ea"/>
                    <a:cs typeface="+mn-ea"/>
                    <a:sym typeface="+mn-lt"/>
                  </a:rPr>
                  <a:t>勇气</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Courage</a:t>
                </a:r>
              </a:p>
              <a:p>
                <a:r>
                  <a:rPr lang="zh-CN" altLang="en-US" sz="1600" dirty="0">
                    <a:latin typeface="+mn-lt"/>
                    <a:ea typeface="+mn-ea"/>
                    <a:cs typeface="+mn-ea"/>
                    <a:sym typeface="+mn-lt"/>
                  </a:rPr>
                  <a:t>专注  </a:t>
                </a:r>
                <a:r>
                  <a:rPr lang="en-US" altLang="zh-CN" sz="1600" dirty="0">
                    <a:latin typeface="+mn-lt"/>
                    <a:ea typeface="+mn-ea"/>
                    <a:cs typeface="+mn-ea"/>
                    <a:sym typeface="+mn-lt"/>
                  </a:rPr>
                  <a:t>Focus</a:t>
                </a:r>
              </a:p>
              <a:p>
                <a:r>
                  <a:rPr sz="1600" dirty="0" err="1">
                    <a:latin typeface="+mn-lt"/>
                    <a:ea typeface="+mn-ea"/>
                    <a:cs typeface="+mn-ea"/>
                    <a:sym typeface="+mn-lt"/>
                  </a:rPr>
                  <a:t>开放</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Open</a:t>
                </a:r>
                <a:r>
                  <a:rPr lang="en-US" altLang="zh-CN" sz="1600" dirty="0">
                    <a:latin typeface="+mn-lt"/>
                    <a:ea typeface="+mn-ea"/>
                    <a:cs typeface="+mn-ea"/>
                    <a:sym typeface="+mn-lt"/>
                  </a:rPr>
                  <a:t>ness</a:t>
                </a:r>
                <a:endParaRPr sz="1600" dirty="0">
                  <a:latin typeface="+mn-lt"/>
                  <a:ea typeface="+mn-ea"/>
                  <a:cs typeface="+mn-ea"/>
                  <a:sym typeface="+mn-lt"/>
                </a:endParaRPr>
              </a:p>
              <a:p>
                <a:r>
                  <a:rPr sz="1600" dirty="0" err="1">
                    <a:latin typeface="+mn-lt"/>
                    <a:ea typeface="+mn-ea"/>
                    <a:cs typeface="+mn-ea"/>
                    <a:sym typeface="+mn-lt"/>
                  </a:rPr>
                  <a:t>尊重</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团队模型（三种角色）</a:t>
            </a:r>
          </a:p>
        </p:txBody>
      </p:sp>
      <p:sp>
        <p:nvSpPr>
          <p:cNvPr id="4" name="TextBox 4"/>
          <p:cNvSpPr txBox="1"/>
          <p:nvPr/>
        </p:nvSpPr>
        <p:spPr>
          <a:xfrm>
            <a:off x="129039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accent2"/>
                </a:solidFill>
                <a:cs typeface="+mn-ea"/>
                <a:sym typeface="+mn-lt"/>
              </a:rPr>
              <a:t>Scrum Master</a:t>
            </a:r>
            <a:endParaRPr lang="en-US" sz="1999" dirty="0">
              <a:solidFill>
                <a:schemeClr val="accent2"/>
              </a:solidFill>
              <a:cs typeface="+mn-ea"/>
              <a:sym typeface="+mn-lt"/>
            </a:endParaRPr>
          </a:p>
        </p:txBody>
      </p:sp>
      <p:sp>
        <p:nvSpPr>
          <p:cNvPr id="5" name="TextBox 5"/>
          <p:cNvSpPr txBox="1"/>
          <p:nvPr/>
        </p:nvSpPr>
        <p:spPr>
          <a:xfrm>
            <a:off x="45942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accent2"/>
                </a:solidFill>
                <a:cs typeface="+mn-ea"/>
                <a:sym typeface="+mn-lt"/>
              </a:rPr>
              <a:t>Product</a:t>
            </a:r>
            <a:r>
              <a:rPr lang="zh-CN" altLang="en-US" sz="1999" dirty="0">
                <a:solidFill>
                  <a:schemeClr val="accent2"/>
                </a:solidFill>
                <a:cs typeface="+mn-ea"/>
                <a:sym typeface="+mn-lt"/>
              </a:rPr>
              <a:t> </a:t>
            </a:r>
            <a:r>
              <a:rPr lang="en-US" altLang="zh-CN" sz="1999" dirty="0">
                <a:solidFill>
                  <a:schemeClr val="accent2"/>
                </a:solidFill>
                <a:cs typeface="+mn-ea"/>
                <a:sym typeface="+mn-lt"/>
              </a:rPr>
              <a:t>Owner</a:t>
            </a:r>
            <a:endParaRPr lang="en-US" sz="1999" dirty="0">
              <a:solidFill>
                <a:schemeClr val="accent2"/>
              </a:solidFill>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accent2"/>
                </a:solidFill>
                <a:cs typeface="+mn-ea"/>
                <a:sym typeface="+mn-lt"/>
              </a:rPr>
              <a:t>团队</a:t>
            </a:r>
            <a:endParaRPr lang="en-US" sz="1999" dirty="0">
              <a:solidFill>
                <a:schemeClr val="accent2"/>
              </a:solidFill>
              <a:cs typeface="+mn-ea"/>
              <a:sym typeface="+mn-lt"/>
            </a:endParaRPr>
          </a:p>
        </p:txBody>
      </p:sp>
      <p:sp>
        <p:nvSpPr>
          <p:cNvPr id="7" name="Rectangle 7"/>
          <p:cNvSpPr/>
          <p:nvPr/>
        </p:nvSpPr>
        <p:spPr>
          <a:xfrm>
            <a:off x="1290391" y="2261840"/>
            <a:ext cx="3015565" cy="35376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保证</a:t>
            </a:r>
            <a:r>
              <a:rPr lang="en-US" altLang="zh-CN" sz="1599" dirty="0">
                <a:solidFill>
                  <a:srgbClr val="000000"/>
                </a:solidFill>
                <a:cs typeface="+mn-ea"/>
                <a:sym typeface="+mn-lt"/>
              </a:rPr>
              <a:t>Scrum</a:t>
            </a:r>
            <a:r>
              <a:rPr lang="zh-CN" altLang="en-US" sz="1599" dirty="0">
                <a:solidFill>
                  <a:srgbClr val="000000"/>
                </a:solidFill>
                <a:cs typeface="+mn-ea"/>
                <a:sym typeface="+mn-lt"/>
              </a:rPr>
              <a:t>团队可以遵守；</a:t>
            </a:r>
            <a:r>
              <a:rPr lang="en-US" altLang="zh-CN" sz="1599" dirty="0">
                <a:solidFill>
                  <a:srgbClr val="000000"/>
                </a:solidFill>
                <a:cs typeface="+mn-ea"/>
                <a:sym typeface="+mn-lt"/>
              </a:rPr>
              <a:t>Scrum</a:t>
            </a:r>
            <a:r>
              <a:rPr lang="zh-CN" altLang="en-US" sz="1599" dirty="0">
                <a:solidFill>
                  <a:srgbClr val="000000"/>
                </a:solidFill>
                <a:cs typeface="+mn-ea"/>
                <a:sym typeface="+mn-lt"/>
              </a:rPr>
              <a:t>的价值，实践和规范</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Scrum</a:t>
            </a:r>
            <a:r>
              <a:rPr lang="zh-CN" altLang="en-US" sz="1599" dirty="0">
                <a:solidFill>
                  <a:srgbClr val="000000"/>
                </a:solidFill>
                <a:cs typeface="+mn-ea"/>
                <a:sym typeface="+mn-lt"/>
              </a:rPr>
              <a:t>团队和组织采用</a:t>
            </a:r>
            <a:r>
              <a:rPr lang="en-US" altLang="zh-CN" sz="1599" dirty="0">
                <a:solidFill>
                  <a:srgbClr val="000000"/>
                </a:solidFill>
                <a:cs typeface="+mn-ea"/>
                <a:sym typeface="+mn-lt"/>
              </a:rPr>
              <a:t>Scrum</a:t>
            </a:r>
            <a:r>
              <a:rPr lang="zh-CN" altLang="en-US" sz="1599" dirty="0">
                <a:solidFill>
                  <a:srgbClr val="000000"/>
                </a:solidFill>
                <a:cs typeface="+mn-ea"/>
                <a:sym typeface="+mn-lt"/>
              </a:rPr>
              <a:t>模式进行项目流程组织；</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指导并带领团队变得更加高效，实现更高质量；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保护团队不要受到外界因素的干扰；</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保证各个不同角色之间的良好协作，消除障碍；</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PO</a:t>
            </a:r>
            <a:r>
              <a:rPr lang="zh-CN" altLang="en-US" sz="1599" dirty="0">
                <a:solidFill>
                  <a:srgbClr val="000000"/>
                </a:solidFill>
                <a:cs typeface="+mn-ea"/>
                <a:sym typeface="+mn-lt"/>
              </a:rPr>
              <a:t>更好地利用团队的能力；</a:t>
            </a:r>
            <a:endParaRPr lang="en-AU" sz="1599" dirty="0">
              <a:solidFill>
                <a:srgbClr val="000000"/>
              </a:solidFill>
              <a:cs typeface="+mn-ea"/>
              <a:sym typeface="+mn-lt"/>
            </a:endParaRPr>
          </a:p>
          <a:p>
            <a:pPr marL="210070" indent="-210070" defTabSz="914217">
              <a:buFont typeface="Arial" charset="0"/>
              <a:buChar char="•"/>
            </a:pPr>
            <a:r>
              <a:rPr lang="zh-CN" altLang="en-US" sz="1599" b="1" dirty="0">
                <a:solidFill>
                  <a:srgbClr val="C7000B"/>
                </a:solidFill>
                <a:cs typeface="+mn-ea"/>
                <a:sym typeface="+mn-lt"/>
              </a:rPr>
              <a:t>不要管理</a:t>
            </a:r>
            <a:r>
              <a:rPr lang="zh-CN" altLang="en-US" sz="1599" dirty="0">
                <a:solidFill>
                  <a:srgbClr val="000000"/>
                </a:solidFill>
                <a:cs typeface="+mn-ea"/>
                <a:sym typeface="+mn-lt"/>
              </a:rPr>
              <a:t>团队。</a:t>
            </a:r>
            <a:endParaRPr lang="en-US" altLang="zh-CN"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8" name="Rectangle 8"/>
          <p:cNvSpPr/>
          <p:nvPr/>
        </p:nvSpPr>
        <p:spPr>
          <a:xfrm>
            <a:off x="4594244" y="2269018"/>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cs typeface="+mn-ea"/>
                <a:sym typeface="+mn-lt"/>
              </a:rPr>
              <a:t>PO </a:t>
            </a:r>
            <a:r>
              <a:rPr lang="zh-CN" altLang="en-US" sz="1599" dirty="0">
                <a:solidFill>
                  <a:srgbClr val="000000"/>
                </a:solidFill>
                <a:cs typeface="+mn-ea"/>
                <a:sym typeface="+mn-lt"/>
              </a:rPr>
              <a:t>是一个人并只能由一个人来担任；</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负责管理产品待办事项表（</a:t>
            </a:r>
            <a:r>
              <a:rPr lang="en-US" altLang="zh-CN" sz="1599" dirty="0">
                <a:solidFill>
                  <a:srgbClr val="000000"/>
                </a:solidFill>
                <a:cs typeface="+mn-ea"/>
                <a:sym typeface="+mn-lt"/>
              </a:rPr>
              <a:t>Product</a:t>
            </a:r>
            <a:r>
              <a:rPr lang="en-AU" sz="1599" dirty="0">
                <a:solidFill>
                  <a:srgbClr val="000000"/>
                </a:solidFill>
                <a:cs typeface="+mn-ea"/>
                <a:sym typeface="+mn-lt"/>
              </a:rPr>
              <a:t> Backlog</a:t>
            </a:r>
            <a:r>
              <a:rPr lang="zh-CN" altLang="en-US" sz="1599" dirty="0">
                <a:solidFill>
                  <a:srgbClr val="000000"/>
                </a:solidFill>
                <a:cs typeface="+mn-ea"/>
                <a:sym typeface="+mn-lt"/>
              </a:rPr>
              <a:t>）并保证其对于客户和团队保持透明度；</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对产品代办事项表进行优先级排序；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与团队一起来进行工作量估算；</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对于项目的成功负责并保证投资回报率 （</a:t>
            </a:r>
            <a:r>
              <a:rPr lang="en-AU" sz="1599" dirty="0">
                <a:solidFill>
                  <a:srgbClr val="000000"/>
                </a:solidFill>
                <a:cs typeface="+mn-ea"/>
                <a:sym typeface="+mn-lt"/>
              </a:rPr>
              <a:t>ROI</a:t>
            </a:r>
            <a:r>
              <a:rPr lang="zh-CN" altLang="en-US" sz="1599" dirty="0">
                <a:solidFill>
                  <a:srgbClr val="000000"/>
                </a:solidFill>
                <a:cs typeface="+mn-ea"/>
                <a:sym typeface="+mn-lt"/>
              </a:rPr>
              <a:t>）。</a:t>
            </a: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9" name="Rectangle 9"/>
          <p:cNvSpPr/>
          <p:nvPr/>
        </p:nvSpPr>
        <p:spPr>
          <a:xfrm>
            <a:off x="7932841" y="2261842"/>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最佳团队大小：</a:t>
            </a:r>
            <a:r>
              <a:rPr lang="en-AU" sz="1599" dirty="0">
                <a:solidFill>
                  <a:srgbClr val="000000"/>
                </a:solidFill>
                <a:cs typeface="+mn-ea"/>
                <a:sym typeface="+mn-lt"/>
              </a:rPr>
              <a:t>5-9 </a:t>
            </a:r>
            <a:r>
              <a:rPr lang="zh-CN" altLang="en-US" sz="1599" dirty="0">
                <a:solidFill>
                  <a:srgbClr val="000000"/>
                </a:solidFill>
                <a:cs typeface="+mn-ea"/>
                <a:sym typeface="+mn-lt"/>
              </a:rPr>
              <a:t>人；</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多功能团队：程序员，测试人员，设计师，数据库管理员和架构师；</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保证团队成员全职参与开发</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自我管理，没有头衔之分，不组建子团队；</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成员更替只能在迭代之间进行，最佳方式是在发布之间进行。</a:t>
            </a:r>
            <a:endParaRPr lang="en-US" altLang="zh-CN" sz="1599" dirty="0">
              <a:solidFill>
                <a:srgbClr val="000000"/>
              </a:solidFill>
              <a:cs typeface="+mn-ea"/>
              <a:sym typeface="+mn-lt"/>
            </a:endParaRPr>
          </a:p>
          <a:p>
            <a:pPr marL="210070" indent="-210070" defTabSz="914217">
              <a:buFont typeface="Arial" charset="0"/>
              <a:buChar char="•"/>
            </a:pP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Tree>
    <p:extLst>
      <p:ext uri="{BB962C8B-B14F-4D97-AF65-F5344CB8AC3E}">
        <p14:creationId xmlns:p14="http://schemas.microsoft.com/office/powerpoint/2010/main" val="173754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三种工件</a:t>
            </a:r>
          </a:p>
        </p:txBody>
      </p:sp>
      <p:sp>
        <p:nvSpPr>
          <p:cNvPr id="3" name="TextBox 4"/>
          <p:cNvSpPr txBox="1"/>
          <p:nvPr/>
        </p:nvSpPr>
        <p:spPr>
          <a:xfrm>
            <a:off x="128851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Huawei Sans" panose="020C0503030203020204" pitchFamily="34" charset="0"/>
                <a:ea typeface="方正兰亭黑简体" panose="02000000000000000000" pitchFamily="2" charset="-122"/>
              </a:rPr>
              <a:t>产品</a:t>
            </a:r>
            <a:r>
              <a:rPr lang="en-US" altLang="zh-CN" sz="2000" dirty="0">
                <a:solidFill>
                  <a:schemeClr val="tx1"/>
                </a:solidFill>
                <a:latin typeface="Huawei Sans" panose="020C0503030203020204" pitchFamily="34" charset="0"/>
                <a:ea typeface="方正兰亭黑简体" panose="02000000000000000000" pitchFamily="2" charset="-122"/>
              </a:rPr>
              <a:t>Backlog</a:t>
            </a:r>
          </a:p>
        </p:txBody>
      </p:sp>
      <p:sp>
        <p:nvSpPr>
          <p:cNvPr id="4" name="TextBox 5"/>
          <p:cNvSpPr txBox="1"/>
          <p:nvPr/>
        </p:nvSpPr>
        <p:spPr>
          <a:xfrm>
            <a:off x="4593657"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Huawei Sans" panose="020C0503030203020204" pitchFamily="34" charset="0"/>
                <a:ea typeface="方正兰亭黑简体" panose="02000000000000000000" pitchFamily="2" charset="-122"/>
              </a:rPr>
              <a:t>Sprint  Backlog</a:t>
            </a:r>
          </a:p>
        </p:txBody>
      </p:sp>
      <p:sp>
        <p:nvSpPr>
          <p:cNvPr id="5" name="TextBox 6"/>
          <p:cNvSpPr txBox="1"/>
          <p:nvPr/>
        </p:nvSpPr>
        <p:spPr>
          <a:xfrm>
            <a:off x="793355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Huawei Sans" panose="020C0503030203020204" pitchFamily="34" charset="0"/>
                <a:ea typeface="方正兰亭黑简体" panose="02000000000000000000" pitchFamily="2" charset="-122"/>
              </a:rPr>
              <a:t>产品增量</a:t>
            </a:r>
            <a:endParaRPr lang="en-US" sz="2000" dirty="0">
              <a:solidFill>
                <a:schemeClr val="tx1"/>
              </a:solidFill>
              <a:latin typeface="Huawei Sans" panose="020C0503030203020204" pitchFamily="34" charset="0"/>
              <a:ea typeface="方正兰亭黑简体" panose="02000000000000000000" pitchFamily="2" charset="-122"/>
            </a:endParaRPr>
          </a:p>
        </p:txBody>
      </p:sp>
      <p:sp>
        <p:nvSpPr>
          <p:cNvPr id="6" name="Rectangle 7"/>
          <p:cNvSpPr/>
          <p:nvPr/>
        </p:nvSpPr>
        <p:spPr>
          <a:xfrm>
            <a:off x="1288512" y="2261384"/>
            <a:ext cx="3016743" cy="30035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产品需求变动的唯一来源</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动态，永不完整</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有序，排序越高越清晰具体</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排序越低，</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每个产品一个</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与团队数量无关</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产品负责人负责管理其内容</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可用性和排序</a:t>
            </a:r>
          </a:p>
        </p:txBody>
      </p:sp>
      <p:sp>
        <p:nvSpPr>
          <p:cNvPr id="7" name="Rectangle 8"/>
          <p:cNvSpPr/>
          <p:nvPr/>
        </p:nvSpPr>
        <p:spPr>
          <a:xfrm>
            <a:off x="4593656"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包含产品待办事项列表中当前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包含完成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开发团队可视情况增加或移除任务</a:t>
            </a:r>
          </a:p>
          <a:p>
            <a:pPr defTabSz="914583"/>
            <a:endParaRPr lang="en-AU" sz="1600" dirty="0">
              <a:solidFill>
                <a:srgbClr val="000000"/>
              </a:solidFill>
              <a:latin typeface="Huawei Sans" panose="020C0503030203020204" pitchFamily="34" charset="0"/>
              <a:ea typeface="方正兰亭黑简体" panose="02000000000000000000" pitchFamily="2" charset="-122"/>
            </a:endParaRPr>
          </a:p>
        </p:txBody>
      </p:sp>
      <p:sp>
        <p:nvSpPr>
          <p:cNvPr id="8" name="Rectangle 9"/>
          <p:cNvSpPr/>
          <p:nvPr/>
        </p:nvSpPr>
        <p:spPr>
          <a:xfrm>
            <a:off x="7933557" y="2261385"/>
            <a:ext cx="3016743"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完成的产品待办事项列表</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以及之前所产生增量的总和</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必须达到</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完成</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无论是否发布</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必须是可用的</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0821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过程模型 （</a:t>
            </a:r>
            <a:r>
              <a:rPr lang="en-US" altLang="zh-CN" dirty="0">
                <a:latin typeface="+mn-lt"/>
                <a:ea typeface="+mn-ea"/>
                <a:cs typeface="+mn-ea"/>
                <a:sym typeface="+mn-lt"/>
              </a:rPr>
              <a:t>5</a:t>
            </a:r>
            <a:r>
              <a:rPr lang="zh-CN" altLang="en-US" dirty="0">
                <a:latin typeface="+mn-lt"/>
                <a:ea typeface="+mn-ea"/>
                <a:cs typeface="+mn-ea"/>
                <a:sym typeface="+mn-lt"/>
              </a:rPr>
              <a:t>个活动 </a:t>
            </a:r>
            <a:r>
              <a:rPr lang="en-US" altLang="zh-CN" dirty="0">
                <a:latin typeface="+mn-lt"/>
                <a:ea typeface="+mn-ea"/>
                <a:cs typeface="+mn-ea"/>
                <a:sym typeface="+mn-lt"/>
              </a:rPr>
              <a:t>+ 1</a:t>
            </a:r>
            <a:r>
              <a:rPr lang="zh-CN" altLang="en-US" dirty="0">
                <a:latin typeface="+mn-lt"/>
                <a:ea typeface="+mn-ea"/>
                <a:cs typeface="+mn-ea"/>
                <a:sym typeface="+mn-lt"/>
              </a:rPr>
              <a:t>个合约）</a:t>
            </a: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cs typeface="+mn-ea"/>
                  <a:sym typeface="+mn-lt"/>
                </a:rPr>
                <a:t>迭代计划会议</a:t>
              </a:r>
              <a:endParaRPr lang="en-US" sz="1799" dirty="0">
                <a:solidFill>
                  <a:schemeClr val="accent2"/>
                </a:solidFill>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迭代评审会议</a:t>
              </a:r>
              <a:endParaRPr lang="en-US" sz="1799" dirty="0">
                <a:solidFill>
                  <a:schemeClr val="accent2"/>
                </a:solidFill>
                <a:cs typeface="+mn-ea"/>
                <a:sym typeface="+mn-lt"/>
              </a:endParaRPr>
            </a:p>
          </p:txBody>
        </p:sp>
        <p:sp>
          <p:nvSpPr>
            <p:cNvPr id="8" name="Rectangle 7"/>
            <p:cNvSpPr/>
            <p:nvPr/>
          </p:nvSpPr>
          <p:spPr>
            <a:xfrm>
              <a:off x="1600899"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进行迭代规划；</a:t>
              </a: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向团队介绍产品待办事项表；</a:t>
              </a: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的协助下充分了解产品待办事项；</a:t>
              </a:r>
            </a:p>
            <a:p>
              <a:pPr marL="210070" indent="-210070" defTabSz="914217">
                <a:buFont typeface="Arial" charset="0"/>
                <a:buChar char="•"/>
              </a:pPr>
              <a:r>
                <a:rPr lang="zh-CN" altLang="en-US" sz="1200" dirty="0">
                  <a:solidFill>
                    <a:srgbClr val="000000"/>
                  </a:solidFill>
                  <a:cs typeface="+mn-ea"/>
                  <a:sym typeface="+mn-lt"/>
                </a:rPr>
                <a:t>确定迭代目标和迭代合约；</a:t>
              </a: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对产品待办事项进行细分并创建迭代待办事项。</a:t>
              </a:r>
              <a:endParaRPr lang="en-AU"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团队组成（成员列表，角色分配）；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完成规范；</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团队对迭代目标的承诺；</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迭代长度；</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迭代待办事项的估算；</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迭代评审和下一次计划会议的时间和地点。</a:t>
              </a:r>
              <a:endParaRPr lang="en-AU" sz="1200" dirty="0">
                <a:solidFill>
                  <a:srgbClr val="000000"/>
                </a:solidFill>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团队展示完成的功能并收集反馈；</a:t>
              </a:r>
            </a:p>
            <a:p>
              <a:pPr marL="210070" indent="-210070" defTabSz="914217">
                <a:buFont typeface="Arial" charset="0"/>
                <a:buChar char="•"/>
              </a:pPr>
              <a:r>
                <a:rPr lang="zh-CN" altLang="en-US" sz="1200" dirty="0">
                  <a:solidFill>
                    <a:srgbClr val="000000"/>
                  </a:solidFill>
                  <a:cs typeface="+mn-ea"/>
                  <a:sym typeface="+mn-lt"/>
                </a:rPr>
                <a:t>对未完成的功能进行描述并说明原因；</a:t>
              </a: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接受</a:t>
              </a:r>
              <a:r>
                <a:rPr lang="en-US" altLang="zh-CN" sz="1200" dirty="0">
                  <a:solidFill>
                    <a:srgbClr val="000000"/>
                  </a:solidFill>
                  <a:cs typeface="+mn-ea"/>
                  <a:sym typeface="+mn-lt"/>
                </a:rPr>
                <a:t>/</a:t>
              </a:r>
              <a:r>
                <a:rPr lang="zh-CN" altLang="en-US" sz="1200" dirty="0">
                  <a:solidFill>
                    <a:srgbClr val="000000"/>
                  </a:solidFill>
                  <a:cs typeface="+mn-ea"/>
                  <a:sym typeface="+mn-lt"/>
                </a:rPr>
                <a:t>不接受当前迭代；</a:t>
              </a:r>
            </a:p>
            <a:p>
              <a:pPr marL="210070" indent="-210070" defTabSz="914217">
                <a:buFont typeface="Arial" charset="0"/>
                <a:buChar char="•"/>
              </a:pPr>
              <a:r>
                <a:rPr lang="zh-CN" altLang="en-US" sz="1200" dirty="0">
                  <a:solidFill>
                    <a:srgbClr val="000000"/>
                  </a:solidFill>
                  <a:cs typeface="+mn-ea"/>
                  <a:sym typeface="+mn-lt"/>
                </a:rPr>
                <a:t>邀请所有人，包括客户参与。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en-US" sz="1200" dirty="0">
                <a:solidFill>
                  <a:srgbClr val="000000"/>
                </a:solidFill>
                <a:cs typeface="+mn-ea"/>
                <a:sym typeface="+mn-lt"/>
              </a:endParaRPr>
            </a:p>
            <a:p>
              <a:pPr marL="210070" indent="-210070" defTabSz="914217">
                <a:buFont typeface="Arial" charset="0"/>
                <a:buChar char="•"/>
              </a:pPr>
              <a:endParaRPr lang="en-AU" sz="1200" dirty="0">
                <a:solidFill>
                  <a:srgbClr val="000000"/>
                </a:solidFill>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a:t>
              </a:r>
            </a:p>
          </p:txBody>
        </p:sp>
        <p:sp>
          <p:nvSpPr>
            <p:cNvPr id="12" name="Rectangle 11"/>
            <p:cNvSpPr/>
            <p:nvPr/>
          </p:nvSpPr>
          <p:spPr>
            <a:xfrm>
              <a:off x="4722833" y="4128184"/>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团队用来实现迭代目标的时间区间；</a:t>
              </a:r>
            </a:p>
            <a:p>
              <a:pPr marL="210070" indent="-210070" defTabSz="914217">
                <a:buFont typeface="Arial" charset="0"/>
                <a:buChar char="•"/>
              </a:pPr>
              <a:r>
                <a:rPr lang="zh-CN" altLang="en-US" sz="1200" dirty="0">
                  <a:solidFill>
                    <a:srgbClr val="000000"/>
                  </a:solidFill>
                  <a:cs typeface="+mn-ea"/>
                  <a:sym typeface="+mn-lt"/>
                </a:rPr>
                <a:t>迭代目标：可发布的软件产品；</a:t>
              </a:r>
            </a:p>
            <a:p>
              <a:pPr marL="210070" indent="-210070" defTabSz="914217">
                <a:buFont typeface="Arial" charset="0"/>
                <a:buChar char="•"/>
              </a:pPr>
              <a:r>
                <a:rPr lang="en-US" altLang="zh-CN" sz="1200" dirty="0">
                  <a:solidFill>
                    <a:srgbClr val="000000"/>
                  </a:solidFill>
                  <a:cs typeface="+mn-ea"/>
                  <a:sym typeface="+mn-lt"/>
                </a:rPr>
                <a:t>1-4 </a:t>
              </a:r>
              <a:r>
                <a:rPr lang="zh-CN" altLang="en-US" sz="1200" dirty="0">
                  <a:solidFill>
                    <a:srgbClr val="000000"/>
                  </a:solidFill>
                  <a:cs typeface="+mn-ea"/>
                  <a:sym typeface="+mn-lt"/>
                </a:rPr>
                <a:t>周，不多不少；</a:t>
              </a:r>
            </a:p>
            <a:p>
              <a:pPr marL="210070" indent="-210070" defTabSz="914217">
                <a:buFont typeface="Arial" charset="0"/>
                <a:buChar char="•"/>
              </a:pPr>
              <a:r>
                <a:rPr lang="zh-CN" altLang="en-US" sz="1200" dirty="0">
                  <a:solidFill>
                    <a:srgbClr val="000000"/>
                  </a:solidFill>
                  <a:cs typeface="+mn-ea"/>
                  <a:sym typeface="+mn-lt"/>
                </a:rPr>
                <a:t>时间长度决定何时结束迭代，而不由工作量的完成来决定；</a:t>
              </a:r>
            </a:p>
            <a:p>
              <a:pPr marL="210070" indent="-210070" defTabSz="914217">
                <a:buFont typeface="Arial" charset="0"/>
                <a:buChar char="•"/>
              </a:pPr>
              <a:r>
                <a:rPr lang="zh-CN" altLang="en-US" sz="1200" dirty="0">
                  <a:solidFill>
                    <a:srgbClr val="000000"/>
                  </a:solidFill>
                  <a:cs typeface="+mn-ea"/>
                  <a:sym typeface="+mn-lt"/>
                </a:rPr>
                <a:t>为团队提供保障。</a:t>
              </a: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每日站立会议</a:t>
              </a:r>
              <a:endParaRPr lang="en-US" sz="1799" dirty="0">
                <a:solidFill>
                  <a:schemeClr val="accent2"/>
                </a:solidFill>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站立进行，固定时间，固定地点进行；</a:t>
              </a:r>
              <a:endParaRPr lang="en-AU" sz="1200" dirty="0">
                <a:solidFill>
                  <a:srgbClr val="000000"/>
                </a:solidFill>
                <a:cs typeface="+mn-ea"/>
                <a:sym typeface="+mn-lt"/>
              </a:endParaRPr>
            </a:p>
            <a:p>
              <a:pPr marL="210070" indent="-210070" defTabSz="914217">
                <a:buFont typeface="Arial" charset="0"/>
                <a:buChar char="•"/>
              </a:pPr>
              <a:r>
                <a:rPr lang="en-AU" sz="1200" dirty="0">
                  <a:solidFill>
                    <a:srgbClr val="000000"/>
                  </a:solidFill>
                  <a:cs typeface="+mn-ea"/>
                  <a:sym typeface="+mn-lt"/>
                </a:rPr>
                <a:t>3 </a:t>
              </a:r>
              <a:r>
                <a:rPr lang="zh-CN" altLang="en-US" sz="1200" dirty="0">
                  <a:solidFill>
                    <a:srgbClr val="000000"/>
                  </a:solidFill>
                  <a:cs typeface="+mn-ea"/>
                  <a:sym typeface="+mn-lt"/>
                </a:rPr>
                <a:t>问题</a:t>
              </a:r>
              <a:r>
                <a:rPr lang="en-US" altLang="zh-CN" sz="1200" dirty="0">
                  <a:solidFill>
                    <a:srgbClr val="000000"/>
                  </a:solidFill>
                  <a:cs typeface="+mn-ea"/>
                  <a:sym typeface="+mn-lt"/>
                </a:rPr>
                <a:t>;</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你昨天完成了哪些工作？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你今天计划做哪些工作？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你遇到了哪些障碍？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信息沟通用途，不解决任何问题不向任何人汇报。</a:t>
              </a:r>
              <a:endParaRPr lang="en-AU" sz="1200" dirty="0">
                <a:solidFill>
                  <a:srgbClr val="000000"/>
                </a:solidFill>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回顾会议</a:t>
              </a:r>
              <a:endParaRPr lang="en-US" sz="1799" dirty="0">
                <a:solidFill>
                  <a:schemeClr val="accent2"/>
                </a:solidFill>
                <a:cs typeface="+mn-ea"/>
                <a:sym typeface="+mn-lt"/>
              </a:endParaRPr>
            </a:p>
          </p:txBody>
        </p:sp>
        <p:sp>
          <p:nvSpPr>
            <p:cNvPr id="17" name="Rectangle 15"/>
            <p:cNvSpPr/>
            <p:nvPr/>
          </p:nvSpPr>
          <p:spPr>
            <a:xfrm>
              <a:off x="7704840"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那些做的好？</a:t>
              </a:r>
            </a:p>
            <a:p>
              <a:pPr marL="210070" indent="-210070" defTabSz="914217">
                <a:buFont typeface="Arial" charset="0"/>
                <a:buChar char="•"/>
              </a:pPr>
              <a:r>
                <a:rPr lang="zh-CN" altLang="en-US" sz="1200" dirty="0">
                  <a:solidFill>
                    <a:srgbClr val="000000"/>
                  </a:solidFill>
                  <a:cs typeface="+mn-ea"/>
                  <a:sym typeface="+mn-lt"/>
                </a:rPr>
                <a:t>那些做的不好？</a:t>
              </a:r>
            </a:p>
            <a:p>
              <a:pPr marL="210070" indent="-210070" defTabSz="914217">
                <a:buFont typeface="Arial" charset="0"/>
                <a:buChar char="•"/>
              </a:pPr>
              <a:r>
                <a:rPr lang="zh-CN" altLang="en-US" sz="1200" dirty="0">
                  <a:solidFill>
                    <a:srgbClr val="000000"/>
                  </a:solidFill>
                  <a:cs typeface="+mn-ea"/>
                  <a:sym typeface="+mn-lt"/>
                </a:rPr>
                <a:t>那些可以改进</a:t>
              </a:r>
              <a:r>
                <a:rPr lang="en-US" altLang="zh-CN" sz="1200" dirty="0">
                  <a:solidFill>
                    <a:srgbClr val="000000"/>
                  </a:solidFill>
                  <a:cs typeface="+mn-ea"/>
                  <a:sym typeface="+mn-lt"/>
                </a:rPr>
                <a:t>?</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仅团队成员参与。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graphicFrame>
          <p:nvGraphicFramePr>
            <p:cNvPr id="18" name="Diagram 16"/>
            <p:cNvGraphicFramePr/>
            <p:nvPr>
              <p:extLst>
                <p:ext uri="{D42A27DB-BD31-4B8C-83A1-F6EECF244321}">
                  <p14:modId xmlns:p14="http://schemas.microsoft.com/office/powerpoint/2010/main" val="531036317"/>
                </p:ext>
              </p:extLst>
            </p:nvPr>
          </p:nvGraphicFramePr>
          <p:xfrm>
            <a:off x="5854438" y="2440104"/>
            <a:ext cx="3227842" cy="2069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grpSp>
    </p:spTree>
    <p:extLst>
      <p:ext uri="{BB962C8B-B14F-4D97-AF65-F5344CB8AC3E}">
        <p14:creationId xmlns:p14="http://schemas.microsoft.com/office/powerpoint/2010/main" val="269210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a:t>
            </a:r>
            <a:r>
              <a:rPr lang="zh-CN" altLang="en-US">
                <a:latin typeface="+mn-lt"/>
                <a:ea typeface="+mn-ea"/>
                <a:cs typeface="+mn-ea"/>
                <a:sym typeface="+mn-lt"/>
              </a:rPr>
              <a:t>看板</a:t>
            </a:r>
            <a:endParaRPr lang="zh-CN" altLang="en-US" dirty="0">
              <a:latin typeface="+mn-lt"/>
              <a:ea typeface="+mn-ea"/>
              <a:cs typeface="+mn-ea"/>
              <a:sym typeface="+mn-lt"/>
            </a:endParaRP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a:latin typeface="+mn-lt"/>
                <a:ea typeface="+mn-ea"/>
                <a:cs typeface="+mn-ea"/>
                <a:sym typeface="+mn-lt"/>
              </a:rPr>
              <a:t>看板</a:t>
            </a:r>
            <a:r>
              <a:rPr lang="zh-CN" altLang="en-US" sz="1800" dirty="0">
                <a:latin typeface="+mn-lt"/>
                <a:ea typeface="+mn-ea"/>
                <a:cs typeface="+mn-ea"/>
                <a:sym typeface="+mn-lt"/>
              </a:rPr>
              <a:t>（</a:t>
            </a:r>
            <a:r>
              <a:rPr lang="en-US" altLang="zh-CN" sz="1800" dirty="0" err="1">
                <a:latin typeface="+mn-lt"/>
                <a:ea typeface="+mn-ea"/>
                <a:cs typeface="+mn-ea"/>
                <a:sym typeface="+mn-lt"/>
              </a:rPr>
              <a:t>kanban</a:t>
            </a:r>
            <a:r>
              <a:rPr lang="zh-CN" altLang="en-US" sz="1800" dirty="0">
                <a:latin typeface="+mn-lt"/>
                <a:ea typeface="+mn-ea"/>
                <a:cs typeface="+mn-ea"/>
                <a:sym typeface="+mn-lt"/>
              </a:rPr>
              <a:t>）一词来自日文，</a:t>
            </a:r>
            <a:r>
              <a:rPr lang="ja-JP" altLang="en-US" sz="1800" dirty="0">
                <a:latin typeface="+mn-lt"/>
                <a:ea typeface="+mn-ea"/>
                <a:cs typeface="+mn-ea"/>
                <a:sym typeface="+mn-lt"/>
              </a:rPr>
              <a:t>源于精益生产实践（丰田生产），敏捷开发将其背后的可视化管理理念借鉴过来。看板使得项目管理最大的可视化，但是看板更可以将研发的过程进行管理，记录下用户故事研发过程中的细节和历程。</a:t>
            </a:r>
            <a:endParaRPr lang="en-US" altLang="ja-JP" sz="1800" dirty="0">
              <a:latin typeface="+mn-lt"/>
              <a:ea typeface="+mn-ea"/>
              <a:cs typeface="+mn-ea"/>
              <a:sym typeface="+mn-lt"/>
            </a:endParaRPr>
          </a:p>
          <a:p>
            <a:r>
              <a:rPr lang="zh-CN" altLang="en-US" sz="1800" dirty="0">
                <a:latin typeface="+mn-lt"/>
                <a:ea typeface="+mn-ea"/>
                <a:cs typeface="+mn-ea"/>
                <a:sym typeface="+mn-lt"/>
              </a:rPr>
              <a:t>看板工具的实质是：后道工序在需要时，通过看板向前道工序发出信号</a:t>
            </a:r>
            <a:r>
              <a:rPr lang="en-US" altLang="zh-CN" sz="1800" dirty="0">
                <a:latin typeface="+mn-lt"/>
                <a:ea typeface="+mn-ea"/>
                <a:cs typeface="+mn-ea"/>
                <a:sym typeface="+mn-lt"/>
              </a:rPr>
              <a:t>——</a:t>
            </a:r>
            <a:r>
              <a:rPr lang="zh-CN" altLang="en-US" sz="1800" dirty="0">
                <a:latin typeface="+mn-lt"/>
                <a:ea typeface="+mn-ea"/>
                <a:cs typeface="+mn-ea"/>
                <a:sym typeface="+mn-lt"/>
              </a:rPr>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800" dirty="0">
              <a:latin typeface="+mn-lt"/>
              <a:ea typeface="+mn-ea"/>
              <a:cs typeface="+mn-ea"/>
              <a:sym typeface="+mn-lt"/>
            </a:endParaRPr>
          </a:p>
        </p:txBody>
      </p:sp>
      <p:grpSp>
        <p:nvGrpSpPr>
          <p:cNvPr id="6" name="组合 5"/>
          <p:cNvGrpSpPr/>
          <p:nvPr/>
        </p:nvGrpSpPr>
        <p:grpSpPr>
          <a:xfrm>
            <a:off x="6215370" y="1052514"/>
            <a:ext cx="5190772" cy="2678144"/>
            <a:chOff x="4077085" y="3795779"/>
            <a:chExt cx="5190772" cy="2627276"/>
          </a:xfrm>
        </p:grpSpPr>
        <p:sp>
          <p:nvSpPr>
            <p:cNvPr id="7" name="矩形 6"/>
            <p:cNvSpPr/>
            <p:nvPr/>
          </p:nvSpPr>
          <p:spPr>
            <a:xfrm>
              <a:off x="4077085" y="5638628"/>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思想工具</a:t>
              </a:r>
              <a:r>
                <a:rPr lang="en-US" altLang="zh-CN" sz="1200" dirty="0">
                  <a:solidFill>
                    <a:schemeClr val="tx1"/>
                  </a:solidFill>
                  <a:cs typeface="+mn-ea"/>
                  <a:sym typeface="+mn-lt"/>
                </a:rPr>
                <a:t>(</a:t>
              </a:r>
              <a:r>
                <a:rPr lang="zh-CN" altLang="en-US" sz="1200" dirty="0">
                  <a:solidFill>
                    <a:schemeClr val="tx1"/>
                  </a:solidFill>
                  <a:cs typeface="+mn-ea"/>
                  <a:sym typeface="+mn-lt"/>
                </a:rPr>
                <a:t>尊重他人，持续改善</a:t>
              </a:r>
              <a:r>
                <a:rPr lang="en-US" altLang="zh-CN" sz="1200" dirty="0">
                  <a:solidFill>
                    <a:schemeClr val="tx1"/>
                  </a:solidFill>
                  <a:cs typeface="+mn-ea"/>
                  <a:sym typeface="+mn-lt"/>
                </a:rPr>
                <a:t>…)</a:t>
              </a:r>
              <a:endParaRPr lang="zh-CN" altLang="en-US" sz="1200" dirty="0">
                <a:solidFill>
                  <a:schemeClr val="tx1"/>
                </a:solidFill>
                <a:cs typeface="+mn-ea"/>
                <a:sym typeface="+mn-lt"/>
              </a:endParaRPr>
            </a:p>
          </p:txBody>
        </p:sp>
        <p:sp>
          <p:nvSpPr>
            <p:cNvPr id="9" name="矩形 8"/>
            <p:cNvSpPr/>
            <p:nvPr/>
          </p:nvSpPr>
          <p:spPr>
            <a:xfrm>
              <a:off x="4077085" y="5145256"/>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看板</a:t>
              </a:r>
              <a:endParaRPr lang="en-US" altLang="zh-CN" sz="1200" dirty="0">
                <a:solidFill>
                  <a:schemeClr val="tx1"/>
                </a:solidFill>
                <a:cs typeface="+mn-ea"/>
                <a:sym typeface="+mn-lt"/>
              </a:endParaRPr>
            </a:p>
            <a:p>
              <a:pPr algn="ctr"/>
              <a:r>
                <a:rPr lang="zh-CN" altLang="en-US" sz="1200" dirty="0">
                  <a:solidFill>
                    <a:schemeClr val="tx1"/>
                  </a:solidFill>
                  <a:cs typeface="+mn-ea"/>
                  <a:sym typeface="+mn-lt"/>
                </a:rPr>
                <a:t>其他实践工具</a:t>
              </a:r>
              <a:r>
                <a:rPr lang="en-US" altLang="zh-CN" sz="1200" dirty="0">
                  <a:solidFill>
                    <a:schemeClr val="tx1"/>
                  </a:solidFill>
                  <a:cs typeface="+mn-ea"/>
                  <a:sym typeface="+mn-lt"/>
                </a:rPr>
                <a:t>(</a:t>
              </a:r>
              <a:r>
                <a:rPr lang="zh-CN" altLang="en-US" sz="1200" dirty="0">
                  <a:solidFill>
                    <a:schemeClr val="tx1"/>
                  </a:solidFill>
                  <a:cs typeface="+mn-ea"/>
                  <a:sym typeface="+mn-lt"/>
                </a:rPr>
                <a:t>标准化，可视化，</a:t>
              </a:r>
              <a:r>
                <a:rPr lang="en-US" altLang="zh-CN" sz="1200" dirty="0">
                  <a:solidFill>
                    <a:schemeClr val="tx1"/>
                  </a:solidFill>
                  <a:cs typeface="+mn-ea"/>
                  <a:sym typeface="+mn-lt"/>
                </a:rPr>
                <a:t>5S</a:t>
              </a:r>
              <a:r>
                <a:rPr lang="zh-CN" altLang="en-US" sz="1200" dirty="0">
                  <a:solidFill>
                    <a:schemeClr val="tx1"/>
                  </a:solidFill>
                  <a:cs typeface="+mn-ea"/>
                  <a:sym typeface="+mn-lt"/>
                </a:rPr>
                <a:t>，改进小组</a:t>
              </a:r>
              <a:r>
                <a:rPr lang="en-US" altLang="zh-CN" sz="1200" dirty="0">
                  <a:solidFill>
                    <a:schemeClr val="tx1"/>
                  </a:solidFill>
                  <a:cs typeface="+mn-ea"/>
                  <a:sym typeface="+mn-lt"/>
                </a:rPr>
                <a:t>…)</a:t>
              </a:r>
              <a:endParaRPr lang="zh-CN" altLang="en-US" sz="1200" dirty="0">
                <a:solidFill>
                  <a:schemeClr val="tx1"/>
                </a:solidFill>
                <a:cs typeface="+mn-ea"/>
                <a:sym typeface="+mn-lt"/>
              </a:endParaRPr>
            </a:p>
          </p:txBody>
        </p:sp>
        <p:sp>
          <p:nvSpPr>
            <p:cNvPr id="10" name="矩形 9"/>
            <p:cNvSpPr/>
            <p:nvPr/>
          </p:nvSpPr>
          <p:spPr>
            <a:xfrm>
              <a:off x="5202383"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准时化</a:t>
              </a:r>
            </a:p>
          </p:txBody>
        </p:sp>
        <p:sp>
          <p:nvSpPr>
            <p:cNvPr id="11" name="矩形 10"/>
            <p:cNvSpPr/>
            <p:nvPr/>
          </p:nvSpPr>
          <p:spPr>
            <a:xfrm>
              <a:off x="6674697"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自动化</a:t>
              </a:r>
            </a:p>
          </p:txBody>
        </p:sp>
        <p:sp>
          <p:nvSpPr>
            <p:cNvPr id="12" name="等腰三角形 11"/>
            <p:cNvSpPr/>
            <p:nvPr/>
          </p:nvSpPr>
          <p:spPr>
            <a:xfrm>
              <a:off x="4175798" y="3795779"/>
              <a:ext cx="4042064" cy="514354"/>
            </a:xfrm>
            <a:prstGeom prst="triangle">
              <a:avLst/>
            </a:prstGeom>
            <a:solidFill>
              <a:schemeClr val="accent4">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高质量，低成本，快速响应</a:t>
              </a:r>
            </a:p>
          </p:txBody>
        </p:sp>
        <p:sp>
          <p:nvSpPr>
            <p:cNvPr id="13" name="文本框 12"/>
            <p:cNvSpPr txBox="1"/>
            <p:nvPr/>
          </p:nvSpPr>
          <p:spPr>
            <a:xfrm>
              <a:off x="7226828" y="4298224"/>
              <a:ext cx="2041029" cy="905792"/>
            </a:xfrm>
            <a:prstGeom prst="rect">
              <a:avLst/>
            </a:prstGeom>
            <a:noFill/>
          </p:spPr>
          <p:txBody>
            <a:bodyPr wrap="square" rtlCol="0">
              <a:spAutoFit/>
            </a:bodyPr>
            <a:lstStyle/>
            <a:p>
              <a:pPr>
                <a:lnSpc>
                  <a:spcPct val="150000"/>
                </a:lnSpc>
              </a:pPr>
              <a:r>
                <a:rPr lang="zh-CN" altLang="en-US" sz="1200" dirty="0">
                  <a:cs typeface="+mn-ea"/>
                  <a:sym typeface="+mn-lt"/>
                </a:rPr>
                <a:t>丰田生产方式</a:t>
              </a:r>
              <a:r>
                <a:rPr lang="en-US" altLang="zh-CN" sz="1200" dirty="0">
                  <a:cs typeface="+mn-ea"/>
                  <a:sym typeface="+mn-lt"/>
                </a:rPr>
                <a:t>(</a:t>
              </a:r>
              <a:r>
                <a:rPr lang="zh-CN" altLang="en-US" sz="1200" dirty="0">
                  <a:cs typeface="+mn-ea"/>
                  <a:sym typeface="+mn-lt"/>
                </a:rPr>
                <a:t>精益生产</a:t>
              </a:r>
              <a:r>
                <a:rPr lang="en-US" altLang="zh-CN" sz="1200" dirty="0">
                  <a:cs typeface="+mn-ea"/>
                  <a:sym typeface="+mn-lt"/>
                </a:rPr>
                <a:t>)</a:t>
              </a:r>
              <a:r>
                <a:rPr lang="zh-CN" altLang="en-US" sz="1200" dirty="0">
                  <a:cs typeface="+mn-ea"/>
                  <a:sym typeface="+mn-lt"/>
                </a:rPr>
                <a:t>的</a:t>
              </a:r>
              <a:endParaRPr lang="en-US" altLang="zh-CN" sz="1200" dirty="0">
                <a:cs typeface="+mn-ea"/>
                <a:sym typeface="+mn-lt"/>
              </a:endParaRPr>
            </a:p>
            <a:p>
              <a:pPr>
                <a:lnSpc>
                  <a:spcPct val="150000"/>
                </a:lnSpc>
              </a:pPr>
              <a:r>
                <a:rPr lang="zh-CN" altLang="en-US" sz="1200" dirty="0">
                  <a:cs typeface="+mn-ea"/>
                  <a:sym typeface="+mn-lt"/>
                </a:rPr>
                <a:t>两大支柱是准时化和自动化，</a:t>
              </a:r>
              <a:endParaRPr lang="en-US" altLang="zh-CN" sz="1200" dirty="0">
                <a:cs typeface="+mn-ea"/>
                <a:sym typeface="+mn-lt"/>
              </a:endParaRPr>
            </a:p>
            <a:p>
              <a:pPr>
                <a:lnSpc>
                  <a:spcPct val="150000"/>
                </a:lnSpc>
              </a:pPr>
              <a:r>
                <a:rPr lang="zh-CN" altLang="en-US" sz="1200" dirty="0">
                  <a:cs typeface="+mn-ea"/>
                  <a:sym typeface="+mn-lt"/>
                </a:rPr>
                <a:t>看板是运行它们的方法。</a:t>
              </a:r>
            </a:p>
          </p:txBody>
        </p:sp>
        <p:sp>
          <p:nvSpPr>
            <p:cNvPr id="14" name="文本框 13"/>
            <p:cNvSpPr txBox="1"/>
            <p:nvPr/>
          </p:nvSpPr>
          <p:spPr>
            <a:xfrm>
              <a:off x="5078575" y="6151317"/>
              <a:ext cx="1733167" cy="271738"/>
            </a:xfrm>
            <a:prstGeom prst="rect">
              <a:avLst/>
            </a:prstGeom>
            <a:noFill/>
          </p:spPr>
          <p:txBody>
            <a:bodyPr wrap="none" rtlCol="0">
              <a:spAutoFit/>
            </a:bodyPr>
            <a:lstStyle/>
            <a:p>
              <a:r>
                <a:rPr lang="zh-CN" altLang="en-US" sz="1200" dirty="0">
                  <a:cs typeface="+mn-ea"/>
                  <a:sym typeface="+mn-lt"/>
                </a:rPr>
                <a:t>丰田屋</a:t>
              </a:r>
              <a:r>
                <a:rPr lang="en-US" altLang="zh-CN" sz="1200" dirty="0">
                  <a:cs typeface="+mn-ea"/>
                  <a:sym typeface="+mn-lt"/>
                </a:rPr>
                <a:t>—</a:t>
              </a:r>
              <a:r>
                <a:rPr lang="zh-CN" altLang="en-US" sz="1200" dirty="0">
                  <a:cs typeface="+mn-ea"/>
                  <a:sym typeface="+mn-lt"/>
                </a:rPr>
                <a:t>丰田生产方式</a:t>
              </a:r>
            </a:p>
          </p:txBody>
        </p:sp>
      </p:grpSp>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a:cs typeface="+mn-ea"/>
                <a:sym typeface="+mn-lt"/>
              </a:rPr>
              <a:t>产品承载的价值流</a:t>
            </a: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cs typeface="+mn-ea"/>
                <a:sym typeface="+mn-lt"/>
              </a:rPr>
              <a:t>看板传递的信息流</a:t>
            </a: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原材料输入</a:t>
            </a: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工序</a:t>
            </a:r>
            <a:r>
              <a:rPr lang="en-US" altLang="zh-CN" sz="1200" dirty="0">
                <a:cs typeface="+mn-ea"/>
                <a:sym typeface="+mn-lt"/>
              </a:rPr>
              <a:t>N</a:t>
            </a:r>
            <a:endParaRPr lang="zh-CN" altLang="en-US" sz="1200" dirty="0">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工序</a:t>
            </a:r>
            <a:r>
              <a:rPr lang="en-US" altLang="zh-CN" sz="1200" dirty="0">
                <a:cs typeface="+mn-ea"/>
                <a:sym typeface="+mn-lt"/>
              </a:rPr>
              <a:t>N+1</a:t>
            </a:r>
            <a:endParaRPr lang="zh-CN" altLang="en-US" sz="1200" dirty="0">
              <a:cs typeface="+mn-ea"/>
              <a:sym typeface="+mn-lt"/>
            </a:endParaRPr>
          </a:p>
        </p:txBody>
      </p:sp>
      <p:sp>
        <p:nvSpPr>
          <p:cNvPr id="23" name="矩形 22"/>
          <p:cNvSpPr/>
          <p:nvPr/>
        </p:nvSpPr>
        <p:spPr>
          <a:xfrm>
            <a:off x="9982644" y="5466889"/>
            <a:ext cx="81363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客户价值</a:t>
            </a:r>
            <a:endParaRPr lang="en-US" altLang="zh-CN" sz="1200" dirty="0">
              <a:cs typeface="+mn-ea"/>
              <a:sym typeface="+mn-lt"/>
            </a:endParaRPr>
          </a:p>
          <a:p>
            <a:pPr algn="ctr"/>
            <a:r>
              <a:rPr lang="en-US" altLang="zh-CN" sz="1200" dirty="0">
                <a:cs typeface="+mn-ea"/>
                <a:sym typeface="+mn-lt"/>
              </a:rPr>
              <a:t>(</a:t>
            </a:r>
            <a:r>
              <a:rPr lang="zh-CN" altLang="en-US" sz="1200" dirty="0">
                <a:cs typeface="+mn-ea"/>
                <a:sym typeface="+mn-lt"/>
              </a:rPr>
              <a:t>订单</a:t>
            </a:r>
            <a:r>
              <a:rPr lang="en-US" altLang="zh-CN" sz="1200" dirty="0">
                <a:cs typeface="+mn-ea"/>
                <a:sym typeface="+mn-lt"/>
              </a:rPr>
              <a:t>)</a:t>
            </a:r>
            <a:endParaRPr lang="zh-CN" altLang="en-US" sz="1200" dirty="0">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88593" y="5166018"/>
            <a:ext cx="457968" cy="14377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290464" cy="276999"/>
          </a:xfrm>
          <a:prstGeom prst="rect">
            <a:avLst/>
          </a:prstGeom>
          <a:noFill/>
        </p:spPr>
        <p:txBody>
          <a:bodyPr wrap="none" rtlCol="0">
            <a:spAutoFit/>
          </a:bodyPr>
          <a:lstStyle/>
          <a:p>
            <a:r>
              <a:rPr lang="en-US" altLang="zh-CN" sz="1200" dirty="0">
                <a:cs typeface="+mn-ea"/>
                <a:sym typeface="+mn-lt"/>
              </a:rPr>
              <a:t>…</a:t>
            </a:r>
            <a:endParaRPr lang="zh-CN" altLang="en-US" sz="1200" dirty="0">
              <a:cs typeface="+mn-ea"/>
              <a:sym typeface="+mn-lt"/>
            </a:endParaRPr>
          </a:p>
        </p:txBody>
      </p:sp>
      <p:sp>
        <p:nvSpPr>
          <p:cNvPr id="33" name="文本框 32"/>
          <p:cNvSpPr txBox="1"/>
          <p:nvPr/>
        </p:nvSpPr>
        <p:spPr>
          <a:xfrm>
            <a:off x="9406558" y="4892676"/>
            <a:ext cx="290464" cy="276999"/>
          </a:xfrm>
          <a:prstGeom prst="rect">
            <a:avLst/>
          </a:prstGeom>
          <a:noFill/>
        </p:spPr>
        <p:txBody>
          <a:bodyPr wrap="none" rtlCol="0">
            <a:spAutoFit/>
          </a:bodyPr>
          <a:lstStyle/>
          <a:p>
            <a:r>
              <a:rPr lang="en-US" altLang="zh-CN" sz="1200" dirty="0">
                <a:cs typeface="+mn-ea"/>
                <a:sym typeface="+mn-lt"/>
              </a:rPr>
              <a:t>…</a:t>
            </a:r>
            <a:endParaRPr lang="zh-CN" altLang="en-US" sz="1200" dirty="0">
              <a:cs typeface="+mn-ea"/>
              <a:sym typeface="+mn-lt"/>
            </a:endParaRPr>
          </a:p>
        </p:txBody>
      </p:sp>
      <p:sp>
        <p:nvSpPr>
          <p:cNvPr id="34" name="文本框 33"/>
          <p:cNvSpPr txBox="1"/>
          <p:nvPr/>
        </p:nvSpPr>
        <p:spPr>
          <a:xfrm>
            <a:off x="10468285" y="4824773"/>
            <a:ext cx="103673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cs typeface="+mn-ea"/>
                <a:sym typeface="+mn-lt"/>
              </a:rPr>
              <a:t>最终客户价值拉动制造</a:t>
            </a:r>
          </a:p>
        </p:txBody>
      </p:sp>
      <p:cxnSp>
        <p:nvCxnSpPr>
          <p:cNvPr id="35" name="直接箭头连接符 34"/>
          <p:cNvCxnSpPr>
            <a:stCxn id="23" idx="0"/>
            <a:endCxn id="34" idx="2"/>
          </p:cNvCxnSpPr>
          <p:nvPr/>
        </p:nvCxnSpPr>
        <p:spPr>
          <a:xfrm flipV="1">
            <a:off x="10389464" y="5286438"/>
            <a:ext cx="597187" cy="180451"/>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9324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cs typeface="+mn-ea"/>
                <a:sym typeface="+mn-lt"/>
              </a:rPr>
              <a:t>工序</a:t>
            </a:r>
            <a:r>
              <a:rPr lang="en-US" altLang="zh-CN" sz="1200" dirty="0">
                <a:cs typeface="+mn-ea"/>
                <a:sym typeface="+mn-lt"/>
              </a:rPr>
              <a:t>N+1 → </a:t>
            </a:r>
            <a:r>
              <a:rPr lang="zh-CN" altLang="en-US" sz="1200" dirty="0">
                <a:cs typeface="+mn-ea"/>
                <a:sym typeface="+mn-lt"/>
              </a:rPr>
              <a:t>工序</a:t>
            </a:r>
            <a:r>
              <a:rPr lang="en-US" altLang="zh-CN" sz="1200" dirty="0">
                <a:cs typeface="+mn-ea"/>
                <a:sym typeface="+mn-lt"/>
              </a:rPr>
              <a:t>N</a:t>
            </a:r>
            <a:r>
              <a:rPr lang="zh-CN" altLang="en-US" sz="1200" dirty="0">
                <a:cs typeface="+mn-ea"/>
                <a:sym typeface="+mn-lt"/>
              </a:rPr>
              <a:t>：</a:t>
            </a:r>
            <a:endParaRPr lang="en-US" altLang="zh-CN" sz="1200" dirty="0">
              <a:cs typeface="+mn-ea"/>
              <a:sym typeface="+mn-lt"/>
            </a:endParaRPr>
          </a:p>
          <a:p>
            <a:r>
              <a:rPr lang="zh-CN" altLang="en-US" sz="1200" dirty="0">
                <a:cs typeface="+mn-ea"/>
                <a:sym typeface="+mn-lt"/>
              </a:rPr>
              <a:t>请提供我完成工作的输入</a:t>
            </a:r>
            <a:endParaRPr lang="en-US" altLang="zh-CN" sz="1200" dirty="0">
              <a:cs typeface="+mn-ea"/>
              <a:sym typeface="+mn-lt"/>
            </a:endParaRPr>
          </a:p>
        </p:txBody>
      </p:sp>
      <p:cxnSp>
        <p:nvCxnSpPr>
          <p:cNvPr id="37" name="直接箭头连接符 36"/>
          <p:cNvCxnSpPr>
            <a:stCxn id="24" idx="0"/>
            <a:endCxn id="36" idx="2"/>
          </p:cNvCxnSpPr>
          <p:nvPr/>
        </p:nvCxnSpPr>
        <p:spPr>
          <a:xfrm flipH="1" flipV="1">
            <a:off x="7669179" y="4441517"/>
            <a:ext cx="180693"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69179" y="4441517"/>
            <a:ext cx="110492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69179" y="4441517"/>
            <a:ext cx="231346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635382" y="4107819"/>
            <a:ext cx="826958" cy="10286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993240" cy="254359"/>
            </a:xfrm>
            <a:prstGeom prst="rect">
              <a:avLst/>
            </a:prstGeom>
            <a:noFill/>
          </p:spPr>
          <p:txBody>
            <a:bodyPr wrap="none" rtlCol="0">
              <a:spAutoFit/>
            </a:bodyPr>
            <a:lstStyle/>
            <a:p>
              <a:r>
                <a:rPr lang="zh-CN" altLang="en-US" sz="1200" dirty="0">
                  <a:cs typeface="+mn-ea"/>
                  <a:sym typeface="+mn-lt"/>
                </a:rPr>
                <a:t>加工 </a:t>
              </a:r>
              <a:r>
                <a:rPr lang="en-US" altLang="zh-CN" sz="1200" dirty="0">
                  <a:cs typeface="+mn-ea"/>
                  <a:sym typeface="+mn-lt"/>
                </a:rPr>
                <a:t>-&gt; </a:t>
              </a:r>
              <a:r>
                <a:rPr lang="zh-CN" altLang="en-US" sz="1200" dirty="0">
                  <a:cs typeface="+mn-ea"/>
                  <a:sym typeface="+mn-lt"/>
                </a:rPr>
                <a:t>组装</a:t>
              </a: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a:cs typeface="+mn-ea"/>
                  <a:sym typeface="+mn-lt"/>
                </a:rPr>
                <a:t>型号</a:t>
              </a:r>
            </a:p>
          </p:txBody>
        </p:sp>
        <p:sp>
          <p:nvSpPr>
            <p:cNvPr id="46" name="文本框 45"/>
            <p:cNvSpPr txBox="1"/>
            <p:nvPr/>
          </p:nvSpPr>
          <p:spPr>
            <a:xfrm>
              <a:off x="5625713" y="3389215"/>
              <a:ext cx="891204" cy="254359"/>
            </a:xfrm>
            <a:prstGeom prst="rect">
              <a:avLst/>
            </a:prstGeom>
            <a:noFill/>
          </p:spPr>
          <p:txBody>
            <a:bodyPr wrap="none" rtlCol="0">
              <a:spAutoFit/>
            </a:bodyPr>
            <a:lstStyle/>
            <a:p>
              <a:r>
                <a:rPr lang="en-US" altLang="zh-CN" sz="1200" dirty="0">
                  <a:cs typeface="+mn-ea"/>
                  <a:sym typeface="+mn-lt"/>
                </a:rPr>
                <a:t>1500-2100</a:t>
              </a:r>
              <a:endParaRPr lang="zh-CN" altLang="en-US" sz="1200" dirty="0">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a:cs typeface="+mn-ea"/>
                  <a:sym typeface="+mn-lt"/>
                </a:rPr>
                <a:t>品名</a:t>
              </a: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a:cs typeface="+mn-ea"/>
                  <a:sym typeface="+mn-lt"/>
                </a:rPr>
                <a:t>SA</a:t>
              </a:r>
              <a:r>
                <a:rPr lang="zh-CN" altLang="en-US" sz="1200" dirty="0">
                  <a:cs typeface="+mn-ea"/>
                  <a:sym typeface="+mn-lt"/>
                </a:rPr>
                <a:t>机油泵</a:t>
              </a: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a:cs typeface="+mn-ea"/>
                  <a:sym typeface="+mn-lt"/>
                </a:rPr>
                <a:t>数量</a:t>
              </a:r>
            </a:p>
          </p:txBody>
        </p:sp>
        <p:sp>
          <p:nvSpPr>
            <p:cNvPr id="50" name="文本框 49"/>
            <p:cNvSpPr txBox="1"/>
            <p:nvPr/>
          </p:nvSpPr>
          <p:spPr>
            <a:xfrm>
              <a:off x="6767402" y="3623641"/>
              <a:ext cx="339912" cy="254359"/>
            </a:xfrm>
            <a:prstGeom prst="rect">
              <a:avLst/>
            </a:prstGeom>
            <a:noFill/>
          </p:spPr>
          <p:txBody>
            <a:bodyPr wrap="none" rtlCol="0">
              <a:spAutoFit/>
            </a:bodyPr>
            <a:lstStyle/>
            <a:p>
              <a:r>
                <a:rPr lang="en-US" altLang="zh-CN" sz="1200" dirty="0">
                  <a:cs typeface="+mn-ea"/>
                  <a:sym typeface="+mn-lt"/>
                </a:rPr>
                <a:t>10</a:t>
              </a:r>
              <a:endParaRPr lang="zh-CN" altLang="en-US" sz="1200" dirty="0">
                <a:cs typeface="+mn-ea"/>
                <a:sym typeface="+mn-lt"/>
              </a:endParaRPr>
            </a:p>
          </p:txBody>
        </p:sp>
      </p:grpSp>
    </p:spTree>
    <p:extLst>
      <p:ext uri="{BB962C8B-B14F-4D97-AF65-F5344CB8AC3E}">
        <p14:creationId xmlns:p14="http://schemas.microsoft.com/office/powerpoint/2010/main" val="748052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latin typeface="+mn-lt"/>
                <a:ea typeface="+mn-ea"/>
                <a:cs typeface="+mn-ea"/>
                <a:sym typeface="+mn-lt"/>
              </a:rPr>
              <a:t>随着软件服务化、云化的发展趋势，对软件企业的商业模式、系统架构、研发模式都提出了新的要求和挑战，企业需要</a:t>
            </a:r>
            <a:r>
              <a:rPr lang="zh-CN" altLang="zh-CN" dirty="0">
                <a:latin typeface="+mn-lt"/>
                <a:ea typeface="+mn-ea"/>
                <a:cs typeface="+mn-ea"/>
                <a:sym typeface="+mn-lt"/>
              </a:rPr>
              <a:t>具备快速持续的创新和交付能力</a:t>
            </a:r>
            <a:r>
              <a:rPr lang="zh-CN" altLang="en-US" dirty="0">
                <a:latin typeface="+mn-lt"/>
                <a:ea typeface="+mn-ea"/>
                <a:cs typeface="+mn-ea"/>
                <a:sym typeface="+mn-lt"/>
              </a:rPr>
              <a:t>。为应对这种挑战，敏捷的软件开发方法和</a:t>
            </a:r>
            <a:r>
              <a:rPr lang="en-US" altLang="zh-CN" dirty="0" err="1">
                <a:latin typeface="+mn-lt"/>
                <a:ea typeface="+mn-ea"/>
                <a:cs typeface="+mn-ea"/>
                <a:sym typeface="+mn-lt"/>
              </a:rPr>
              <a:t>DevOps</a:t>
            </a:r>
            <a:r>
              <a:rPr lang="zh-CN" altLang="en-US" dirty="0">
                <a:latin typeface="+mn-lt"/>
                <a:ea typeface="+mn-ea"/>
                <a:cs typeface="+mn-ea"/>
                <a:sym typeface="+mn-lt"/>
              </a:rPr>
              <a:t>开发理念逐渐得到采纳。</a:t>
            </a:r>
          </a:p>
          <a:p>
            <a:r>
              <a:rPr lang="zh-CN" altLang="en-US" dirty="0">
                <a:latin typeface="+mn-lt"/>
                <a:ea typeface="+mn-ea"/>
                <a:cs typeface="+mn-ea"/>
                <a:sym typeface="+mn-lt"/>
              </a:rPr>
              <a:t>本章主要介绍当前软件产业发展趋势，敏捷软件开发和</a:t>
            </a:r>
            <a:r>
              <a:rPr lang="en-US" altLang="zh-CN" dirty="0" err="1">
                <a:latin typeface="+mn-lt"/>
                <a:ea typeface="+mn-ea"/>
                <a:cs typeface="+mn-ea"/>
                <a:sym typeface="+mn-lt"/>
              </a:rPr>
              <a:t>DevOps</a:t>
            </a:r>
            <a:r>
              <a:rPr lang="zh-CN" altLang="en-US" dirty="0">
                <a:latin typeface="+mn-lt"/>
                <a:ea typeface="+mn-ea"/>
                <a:cs typeface="+mn-ea"/>
                <a:sym typeface="+mn-lt"/>
              </a:rPr>
              <a:t>思想以及华为云</a:t>
            </a:r>
            <a:r>
              <a:rPr lang="en-US" altLang="zh-CN" dirty="0" err="1">
                <a:latin typeface="+mn-lt"/>
                <a:ea typeface="+mn-ea"/>
                <a:cs typeface="+mn-ea"/>
                <a:sym typeface="+mn-lt"/>
              </a:rPr>
              <a:t>DevCloud</a:t>
            </a:r>
            <a:r>
              <a:rPr lang="zh-CN" altLang="en-US" dirty="0">
                <a:latin typeface="+mn-lt"/>
                <a:ea typeface="+mn-ea"/>
                <a:cs typeface="+mn-ea"/>
                <a:sym typeface="+mn-lt"/>
              </a:rPr>
              <a:t>的服务和特点。</a:t>
            </a:r>
          </a:p>
        </p:txBody>
      </p:sp>
    </p:spTree>
    <p:extLst>
      <p:ext uri="{BB962C8B-B14F-4D97-AF65-F5344CB8AC3E}">
        <p14:creationId xmlns:p14="http://schemas.microsoft.com/office/powerpoint/2010/main" val="84112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看板展示核心元素</a:t>
            </a:r>
          </a:p>
        </p:txBody>
      </p:sp>
      <p:sp>
        <p:nvSpPr>
          <p:cNvPr id="3" name="文本占位符 2"/>
          <p:cNvSpPr>
            <a:spLocks noGrp="1"/>
          </p:cNvSpPr>
          <p:nvPr>
            <p:ph type="body" sz="quarter" idx="10"/>
          </p:nvPr>
        </p:nvSpPr>
        <p:spPr/>
        <p:txBody>
          <a:bodyPr/>
          <a:lstStyle/>
          <a:p>
            <a:r>
              <a:rPr lang="zh-CN" altLang="en-US" dirty="0">
                <a:latin typeface="+mn-lt"/>
                <a:ea typeface="+mn-ea"/>
                <a:cs typeface="+mn-ea"/>
                <a:sym typeface="+mn-lt"/>
              </a:rPr>
              <a:t>看板中，通常存在分层、泳道、列、价值流、在制品（</a:t>
            </a:r>
            <a:r>
              <a:rPr lang="en-US" altLang="zh-CN" dirty="0">
                <a:latin typeface="+mn-lt"/>
                <a:ea typeface="+mn-ea"/>
                <a:cs typeface="+mn-ea"/>
                <a:sym typeface="+mn-lt"/>
              </a:rPr>
              <a:t>WIP</a:t>
            </a:r>
            <a:r>
              <a:rPr lang="zh-CN" altLang="en-US" dirty="0">
                <a:latin typeface="+mn-lt"/>
                <a:ea typeface="+mn-ea"/>
                <a:cs typeface="+mn-ea"/>
                <a:sym typeface="+mn-lt"/>
              </a:rPr>
              <a:t>）、风险</a:t>
            </a:r>
            <a:r>
              <a:rPr lang="en-US" altLang="zh-CN" dirty="0">
                <a:latin typeface="+mn-lt"/>
                <a:ea typeface="+mn-ea"/>
                <a:cs typeface="+mn-ea"/>
                <a:sym typeface="+mn-lt"/>
              </a:rPr>
              <a:t>&amp;</a:t>
            </a:r>
            <a:r>
              <a:rPr lang="zh-CN" altLang="en-US" dirty="0">
                <a:latin typeface="+mn-lt"/>
                <a:ea typeface="+mn-ea"/>
                <a:cs typeface="+mn-ea"/>
                <a:sym typeface="+mn-lt"/>
              </a:rPr>
              <a:t>瓶颈、拉动式开发等核心元素，如下图：</a:t>
            </a:r>
          </a:p>
        </p:txBody>
      </p:sp>
      <p:grpSp>
        <p:nvGrpSpPr>
          <p:cNvPr id="5" name="组合 4"/>
          <p:cNvGrpSpPr/>
          <p:nvPr/>
        </p:nvGrpSpPr>
        <p:grpSpPr>
          <a:xfrm>
            <a:off x="1771803" y="2250576"/>
            <a:ext cx="8648394" cy="3963903"/>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cs typeface="+mn-ea"/>
                  <a:sym typeface="+mn-lt"/>
                </a:rPr>
                <a:t>在制品数量限制：限制各阶段的在制品（含进行中的和完成的）允许的最大数目。</a:t>
              </a: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cs typeface="+mn-ea"/>
                  <a:sym typeface="+mn-lt"/>
                </a:rPr>
                <a:t>Backlog</a:t>
              </a:r>
              <a:endParaRPr lang="zh-CN" altLang="en-US" sz="1400" dirty="0">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1" name="Shape 385"/>
            <p:cNvSpPr>
              <a:spLocks noChangeArrowheads="1"/>
            </p:cNvSpPr>
            <p:nvPr/>
          </p:nvSpPr>
          <p:spPr bwMode="auto">
            <a:xfrm>
              <a:off x="2488560" y="3275407"/>
              <a:ext cx="1187624"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版本交付泳道</a:t>
              </a:r>
            </a:p>
          </p:txBody>
        </p:sp>
        <p:sp>
          <p:nvSpPr>
            <p:cNvPr id="362" name="Shape 385"/>
            <p:cNvSpPr>
              <a:spLocks noChangeArrowheads="1"/>
            </p:cNvSpPr>
            <p:nvPr/>
          </p:nvSpPr>
          <p:spPr bwMode="auto">
            <a:xfrm>
              <a:off x="2308032" y="573019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禁止拉动</a:t>
              </a:r>
            </a:p>
          </p:txBody>
        </p:sp>
        <p:sp>
          <p:nvSpPr>
            <p:cNvPr id="383" name="Shape 696"/>
            <p:cNvSpPr/>
            <p:nvPr/>
          </p:nvSpPr>
          <p:spPr>
            <a:xfrm>
              <a:off x="6184704" y="3084200"/>
              <a:ext cx="1152128" cy="401679"/>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个人构建</a:t>
              </a:r>
              <a:endParaRPr lang="en-US" altLang="zh-CN" sz="1200" dirty="0">
                <a:cs typeface="+mn-ea"/>
                <a:sym typeface="+mn-lt"/>
              </a:endParaRPr>
            </a:p>
            <a:p>
              <a:r>
                <a:rPr lang="zh-CN" altLang="en-US" sz="1200" dirty="0">
                  <a:cs typeface="+mn-ea"/>
                  <a:sym typeface="+mn-lt"/>
                </a:rPr>
                <a:t>代码检视</a:t>
              </a:r>
            </a:p>
          </p:txBody>
        </p:sp>
        <p:sp>
          <p:nvSpPr>
            <p:cNvPr id="384" name="Shape 696"/>
            <p:cNvSpPr/>
            <p:nvPr/>
          </p:nvSpPr>
          <p:spPr>
            <a:xfrm>
              <a:off x="4100781" y="3104586"/>
              <a:ext cx="1111880" cy="356711"/>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设计文档</a:t>
              </a:r>
              <a:endParaRPr lang="en-US" altLang="zh-CN" sz="1200" dirty="0">
                <a:cs typeface="+mn-ea"/>
                <a:sym typeface="+mn-lt"/>
              </a:endParaRPr>
            </a:p>
            <a:p>
              <a:r>
                <a:rPr lang="zh-CN" altLang="en-US" sz="1200" dirty="0">
                  <a:cs typeface="+mn-ea"/>
                  <a:sym typeface="+mn-lt"/>
                </a:rPr>
                <a:t>场景完善</a:t>
              </a:r>
            </a:p>
          </p:txBody>
        </p:sp>
        <p:sp>
          <p:nvSpPr>
            <p:cNvPr id="385" name="Shape 380"/>
            <p:cNvSpPr>
              <a:spLocks noChangeArrowheads="1"/>
            </p:cNvSpPr>
            <p:nvPr/>
          </p:nvSpPr>
          <p:spPr bwMode="auto">
            <a:xfrm>
              <a:off x="7348592" y="3212148"/>
              <a:ext cx="1077218"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准入准出规则</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cs typeface="+mn-ea"/>
                  <a:sym typeface="+mn-lt"/>
                </a:rPr>
                <a:t>价值流</a:t>
              </a:r>
            </a:p>
          </p:txBody>
        </p:sp>
      </p:grpSp>
    </p:spTree>
    <p:extLst>
      <p:ext uri="{BB962C8B-B14F-4D97-AF65-F5344CB8AC3E}">
        <p14:creationId xmlns:p14="http://schemas.microsoft.com/office/powerpoint/2010/main" val="32506146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看板分层架构</a:t>
            </a:r>
          </a:p>
        </p:txBody>
      </p:sp>
      <p:sp>
        <p:nvSpPr>
          <p:cNvPr id="33" name="文本占位符 32"/>
          <p:cNvSpPr>
            <a:spLocks noGrp="1"/>
          </p:cNvSpPr>
          <p:nvPr>
            <p:ph type="body" sz="quarter" idx="10"/>
          </p:nvPr>
        </p:nvSpPr>
        <p:spPr/>
        <p:txBody>
          <a:bodyPr/>
          <a:lstStyle/>
          <a:p>
            <a:r>
              <a:rPr lang="zh-CN" altLang="en-US" sz="1800" dirty="0">
                <a:latin typeface="+mn-lt"/>
                <a:ea typeface="+mn-ea"/>
                <a:cs typeface="+mn-ea"/>
                <a:sym typeface="+mn-lt"/>
              </a:rPr>
              <a:t>基于产品研发等不同视角的价值流，看板可以划分为多层视图，更好的管理产品的价值的流动。</a:t>
            </a:r>
          </a:p>
          <a:p>
            <a:pPr lvl="1"/>
            <a:r>
              <a:rPr lang="zh-CN" altLang="en-US" sz="1600" dirty="0">
                <a:latin typeface="+mn-lt"/>
                <a:ea typeface="+mn-ea"/>
                <a:cs typeface="+mn-ea"/>
                <a:sym typeface="+mn-lt"/>
              </a:rPr>
              <a:t>产品级看板：基于产品视角看到的研发价值流，这是每个项目开展精益看板时，首先要分析和建立的看板系统。管理产品特性的流动。</a:t>
            </a:r>
          </a:p>
          <a:p>
            <a:pPr lvl="1"/>
            <a:r>
              <a:rPr lang="zh-CN" altLang="en-US" sz="1600" dirty="0">
                <a:latin typeface="+mn-lt"/>
                <a:ea typeface="+mn-ea"/>
                <a:cs typeface="+mn-ea"/>
                <a:sym typeface="+mn-lt"/>
              </a:rPr>
              <a:t>团队级看板：基于设计团队、开发团队、</a:t>
            </a:r>
            <a:r>
              <a:rPr lang="en-US" altLang="zh-CN" sz="1600" dirty="0">
                <a:latin typeface="+mn-lt"/>
                <a:ea typeface="+mn-ea"/>
                <a:cs typeface="+mn-ea"/>
                <a:sym typeface="+mn-lt"/>
              </a:rPr>
              <a:t>SIT</a:t>
            </a:r>
            <a:r>
              <a:rPr lang="zh-CN" altLang="en-US" sz="1600" dirty="0">
                <a:latin typeface="+mn-lt"/>
                <a:ea typeface="+mn-ea"/>
                <a:cs typeface="+mn-ea"/>
                <a:sym typeface="+mn-lt"/>
              </a:rPr>
              <a:t>测试团队的价值流视图，这是团队开展和改进的视图。精细化管理需求在设计阶段、</a:t>
            </a:r>
            <a:r>
              <a:rPr lang="en-US" altLang="zh-CN" sz="1600" dirty="0">
                <a:latin typeface="+mn-lt"/>
                <a:ea typeface="+mn-ea"/>
                <a:cs typeface="+mn-ea"/>
                <a:sym typeface="+mn-lt"/>
              </a:rPr>
              <a:t>Story</a:t>
            </a:r>
            <a:r>
              <a:rPr lang="zh-CN" altLang="en-US" sz="1600" dirty="0">
                <a:latin typeface="+mn-lt"/>
                <a:ea typeface="+mn-ea"/>
                <a:cs typeface="+mn-ea"/>
                <a:sym typeface="+mn-lt"/>
              </a:rPr>
              <a:t>开发、需求测试的流动。</a:t>
            </a:r>
          </a:p>
          <a:p>
            <a:endParaRPr lang="zh-CN" altLang="en-US" sz="1800" dirty="0">
              <a:latin typeface="+mn-lt"/>
              <a:ea typeface="+mn-ea"/>
              <a:cs typeface="+mn-ea"/>
              <a:sym typeface="+mn-lt"/>
            </a:endParaRPr>
          </a:p>
        </p:txBody>
      </p:sp>
      <p:grpSp>
        <p:nvGrpSpPr>
          <p:cNvPr id="3" name="组合 497"/>
          <p:cNvGrpSpPr/>
          <p:nvPr/>
        </p:nvGrpSpPr>
        <p:grpSpPr>
          <a:xfrm>
            <a:off x="1363452" y="3099973"/>
            <a:ext cx="9612368" cy="2957169"/>
            <a:chOff x="1176135" y="2007364"/>
            <a:chExt cx="8952313" cy="3797900"/>
          </a:xfrm>
        </p:grpSpPr>
        <p:sp>
          <p:nvSpPr>
            <p:cNvPr id="232" name="矩形 231"/>
            <p:cNvSpPr/>
            <p:nvPr/>
          </p:nvSpPr>
          <p:spPr bwMode="auto">
            <a:xfrm>
              <a:off x="2646819" y="2043406"/>
              <a:ext cx="7193597" cy="83955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33" name="文本框 192"/>
            <p:cNvSpPr txBox="1"/>
            <p:nvPr/>
          </p:nvSpPr>
          <p:spPr>
            <a:xfrm>
              <a:off x="1176135" y="2265133"/>
              <a:ext cx="1031099" cy="434806"/>
            </a:xfrm>
            <a:prstGeom prst="rect">
              <a:avLst/>
            </a:prstGeom>
            <a:noFill/>
          </p:spPr>
          <p:txBody>
            <a:bodyPr wrap="square" rtlCol="0">
              <a:spAutoFit/>
            </a:bodyPr>
            <a:lstStyle/>
            <a:p>
              <a:pPr algn="ctr"/>
              <a:r>
                <a:rPr lang="zh-CN" altLang="en-US" sz="1600" dirty="0">
                  <a:cs typeface="+mn-ea"/>
                  <a:sym typeface="+mn-lt"/>
                </a:rPr>
                <a:t>产品看板</a:t>
              </a:r>
            </a:p>
          </p:txBody>
        </p:sp>
        <p:sp>
          <p:nvSpPr>
            <p:cNvPr id="234" name="文本框 193"/>
            <p:cNvSpPr txBox="1"/>
            <p:nvPr/>
          </p:nvSpPr>
          <p:spPr>
            <a:xfrm>
              <a:off x="1193147" y="4272847"/>
              <a:ext cx="1014087" cy="434806"/>
            </a:xfrm>
            <a:prstGeom prst="rect">
              <a:avLst/>
            </a:prstGeom>
            <a:solidFill>
              <a:srgbClr val="FFFFFF"/>
            </a:solidFill>
          </p:spPr>
          <p:txBody>
            <a:bodyPr wrap="square" rtlCol="0">
              <a:spAutoFit/>
            </a:bodyPr>
            <a:lstStyle/>
            <a:p>
              <a:pPr algn="ctr"/>
              <a:r>
                <a:rPr lang="zh-CN" altLang="en-US" sz="1600" dirty="0">
                  <a:cs typeface="+mn-ea"/>
                  <a:sym typeface="+mn-lt"/>
                </a:rPr>
                <a:t>团队看板</a:t>
              </a:r>
              <a:endParaRPr lang="en-US" altLang="zh-CN" sz="1600" dirty="0">
                <a:cs typeface="+mn-ea"/>
                <a:sym typeface="+mn-lt"/>
              </a:endParaRPr>
            </a:p>
          </p:txBody>
        </p:sp>
        <p:cxnSp>
          <p:nvCxnSpPr>
            <p:cNvPr id="235" name="直接连接符 234"/>
            <p:cNvCxnSpPr/>
            <p:nvPr/>
          </p:nvCxnSpPr>
          <p:spPr bwMode="auto">
            <a:xfrm>
              <a:off x="2830815" y="2337649"/>
              <a:ext cx="69069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bwMode="auto">
            <a:xfrm>
              <a:off x="358292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7" name="文本框 196"/>
            <p:cNvSpPr txBox="1"/>
            <p:nvPr/>
          </p:nvSpPr>
          <p:spPr>
            <a:xfrm>
              <a:off x="2876627" y="2007364"/>
              <a:ext cx="726174" cy="395279"/>
            </a:xfrm>
            <a:prstGeom prst="rect">
              <a:avLst/>
            </a:prstGeom>
            <a:noFill/>
          </p:spPr>
          <p:txBody>
            <a:bodyPr wrap="square" rtlCol="0">
              <a:spAutoFit/>
            </a:bodyPr>
            <a:lstStyle/>
            <a:p>
              <a:r>
                <a:rPr lang="zh-CN" altLang="en-US" sz="1400" dirty="0">
                  <a:cs typeface="+mn-ea"/>
                  <a:sym typeface="+mn-lt"/>
                </a:rPr>
                <a:t>特性池</a:t>
              </a:r>
            </a:p>
          </p:txBody>
        </p:sp>
        <p:cxnSp>
          <p:nvCxnSpPr>
            <p:cNvPr id="238" name="直接连接符 237"/>
            <p:cNvCxnSpPr/>
            <p:nvPr/>
          </p:nvCxnSpPr>
          <p:spPr bwMode="auto">
            <a:xfrm>
              <a:off x="4322881"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9" name="文本框 198"/>
            <p:cNvSpPr txBox="1"/>
            <p:nvPr/>
          </p:nvSpPr>
          <p:spPr>
            <a:xfrm>
              <a:off x="3694071" y="2007364"/>
              <a:ext cx="648072" cy="395279"/>
            </a:xfrm>
            <a:prstGeom prst="rect">
              <a:avLst/>
            </a:prstGeom>
            <a:noFill/>
          </p:spPr>
          <p:txBody>
            <a:bodyPr wrap="square" rtlCol="0">
              <a:spAutoFit/>
            </a:bodyPr>
            <a:lstStyle/>
            <a:p>
              <a:r>
                <a:rPr lang="zh-CN" altLang="en-US" sz="1400" dirty="0">
                  <a:cs typeface="+mn-ea"/>
                  <a:sym typeface="+mn-lt"/>
                </a:rPr>
                <a:t>分析</a:t>
              </a:r>
            </a:p>
          </p:txBody>
        </p:sp>
        <p:sp>
          <p:nvSpPr>
            <p:cNvPr id="240" name="文本框 199"/>
            <p:cNvSpPr txBox="1"/>
            <p:nvPr/>
          </p:nvSpPr>
          <p:spPr>
            <a:xfrm>
              <a:off x="5642639" y="2023605"/>
              <a:ext cx="648072" cy="395279"/>
            </a:xfrm>
            <a:prstGeom prst="rect">
              <a:avLst/>
            </a:prstGeom>
            <a:noFill/>
          </p:spPr>
          <p:txBody>
            <a:bodyPr wrap="square" rtlCol="0">
              <a:spAutoFit/>
            </a:bodyPr>
            <a:lstStyle/>
            <a:p>
              <a:r>
                <a:rPr lang="zh-CN" altLang="en-US" sz="1400" dirty="0">
                  <a:cs typeface="+mn-ea"/>
                  <a:sym typeface="+mn-lt"/>
                </a:rPr>
                <a:t>开发</a:t>
              </a:r>
            </a:p>
          </p:txBody>
        </p:sp>
        <p:cxnSp>
          <p:nvCxnSpPr>
            <p:cNvPr id="241" name="直接连接符 240"/>
            <p:cNvCxnSpPr/>
            <p:nvPr/>
          </p:nvCxnSpPr>
          <p:spPr bwMode="auto">
            <a:xfrm>
              <a:off x="677115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2" name="文本框 201"/>
            <p:cNvSpPr txBox="1"/>
            <p:nvPr/>
          </p:nvSpPr>
          <p:spPr>
            <a:xfrm>
              <a:off x="7131898" y="2008901"/>
              <a:ext cx="821102" cy="395279"/>
            </a:xfrm>
            <a:prstGeom prst="rect">
              <a:avLst/>
            </a:prstGeom>
            <a:noFill/>
          </p:spPr>
          <p:txBody>
            <a:bodyPr wrap="square" rtlCol="0">
              <a:spAutoFit/>
            </a:bodyPr>
            <a:lstStyle/>
            <a:p>
              <a:r>
                <a:rPr lang="zh-CN" altLang="en-US" sz="1400" dirty="0">
                  <a:cs typeface="+mn-ea"/>
                  <a:sym typeface="+mn-lt"/>
                </a:rPr>
                <a:t>测试</a:t>
              </a:r>
              <a:r>
                <a:rPr lang="en-US" altLang="zh-CN" sz="1400" dirty="0">
                  <a:cs typeface="+mn-ea"/>
                  <a:sym typeface="+mn-lt"/>
                </a:rPr>
                <a:t>SIT</a:t>
              </a:r>
              <a:endParaRPr lang="zh-CN" altLang="en-US" sz="1400" dirty="0">
                <a:cs typeface="+mn-ea"/>
                <a:sym typeface="+mn-lt"/>
              </a:endParaRPr>
            </a:p>
          </p:txBody>
        </p:sp>
        <p:sp>
          <p:nvSpPr>
            <p:cNvPr id="243" name="右箭头 242"/>
            <p:cNvSpPr/>
            <p:nvPr/>
          </p:nvSpPr>
          <p:spPr bwMode="auto">
            <a:xfrm>
              <a:off x="3114871" y="2671788"/>
              <a:ext cx="5328592"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44" name="文本框 205"/>
            <p:cNvSpPr txBox="1"/>
            <p:nvPr/>
          </p:nvSpPr>
          <p:spPr>
            <a:xfrm>
              <a:off x="8527243" y="2553026"/>
              <a:ext cx="1332148" cy="395279"/>
            </a:xfrm>
            <a:prstGeom prst="rect">
              <a:avLst/>
            </a:prstGeom>
            <a:noFill/>
          </p:spPr>
          <p:txBody>
            <a:bodyPr wrap="square" rtlCol="0">
              <a:spAutoFit/>
            </a:bodyPr>
            <a:lstStyle/>
            <a:p>
              <a:r>
                <a:rPr lang="zh-CN" altLang="en-US" sz="1400" dirty="0">
                  <a:cs typeface="+mn-ea"/>
                  <a:sym typeface="+mn-lt"/>
                </a:rPr>
                <a:t>产品价值流</a:t>
              </a:r>
            </a:p>
          </p:txBody>
        </p:sp>
        <p:grpSp>
          <p:nvGrpSpPr>
            <p:cNvPr id="4" name="Grupa 57"/>
            <p:cNvGrpSpPr/>
            <p:nvPr/>
          </p:nvGrpSpPr>
          <p:grpSpPr>
            <a:xfrm rot="21418658">
              <a:off x="2825389" y="2395363"/>
              <a:ext cx="299888" cy="143728"/>
              <a:chOff x="5246340" y="1637308"/>
              <a:chExt cx="1384382" cy="936104"/>
            </a:xfrm>
          </p:grpSpPr>
          <p:sp>
            <p:nvSpPr>
              <p:cNvPr id="41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5" name="Grupa 57"/>
            <p:cNvGrpSpPr/>
            <p:nvPr/>
          </p:nvGrpSpPr>
          <p:grpSpPr>
            <a:xfrm rot="21418658">
              <a:off x="3206812" y="2453759"/>
              <a:ext cx="299888" cy="143728"/>
              <a:chOff x="5246340" y="1637308"/>
              <a:chExt cx="1384382" cy="936104"/>
            </a:xfrm>
          </p:grpSpPr>
          <p:sp>
            <p:nvSpPr>
              <p:cNvPr id="41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6" name="Grupa 57"/>
            <p:cNvGrpSpPr/>
            <p:nvPr/>
          </p:nvGrpSpPr>
          <p:grpSpPr>
            <a:xfrm rot="21418658">
              <a:off x="3815536" y="2422539"/>
              <a:ext cx="299888" cy="143728"/>
              <a:chOff x="5246340" y="1637308"/>
              <a:chExt cx="1384382" cy="936104"/>
            </a:xfrm>
          </p:grpSpPr>
          <p:sp>
            <p:nvSpPr>
              <p:cNvPr id="40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7" name="Grupa 57"/>
            <p:cNvGrpSpPr/>
            <p:nvPr/>
          </p:nvGrpSpPr>
          <p:grpSpPr>
            <a:xfrm rot="21418658">
              <a:off x="5372610" y="2426264"/>
              <a:ext cx="299888" cy="143728"/>
              <a:chOff x="5246340" y="1637308"/>
              <a:chExt cx="1384382" cy="936104"/>
            </a:xfrm>
          </p:grpSpPr>
          <p:sp>
            <p:nvSpPr>
              <p:cNvPr id="4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8" name="Grupa 57"/>
            <p:cNvGrpSpPr/>
            <p:nvPr/>
          </p:nvGrpSpPr>
          <p:grpSpPr>
            <a:xfrm rot="21418658">
              <a:off x="6323668" y="2428157"/>
              <a:ext cx="299888" cy="143728"/>
              <a:chOff x="5246340" y="1637308"/>
              <a:chExt cx="1384382" cy="936104"/>
            </a:xfrm>
          </p:grpSpPr>
          <p:sp>
            <p:nvSpPr>
              <p:cNvPr id="40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9" name="Grupa 57"/>
            <p:cNvGrpSpPr/>
            <p:nvPr/>
          </p:nvGrpSpPr>
          <p:grpSpPr>
            <a:xfrm rot="21418658">
              <a:off x="6971740" y="2409807"/>
              <a:ext cx="299888" cy="143728"/>
              <a:chOff x="5246340" y="1637308"/>
              <a:chExt cx="1384382" cy="936104"/>
            </a:xfrm>
          </p:grpSpPr>
          <p:sp>
            <p:nvSpPr>
              <p:cNvPr id="4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0" name="Grupa 57"/>
            <p:cNvGrpSpPr/>
            <p:nvPr/>
          </p:nvGrpSpPr>
          <p:grpSpPr>
            <a:xfrm rot="21418658">
              <a:off x="7520723" y="2405233"/>
              <a:ext cx="299888" cy="143728"/>
              <a:chOff x="5246340" y="1637308"/>
              <a:chExt cx="1384382" cy="936104"/>
            </a:xfrm>
          </p:grpSpPr>
          <p:sp>
            <p:nvSpPr>
              <p:cNvPr id="4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52" name="Freeform 6"/>
            <p:cNvSpPr>
              <a:spLocks/>
            </p:cNvSpPr>
            <p:nvPr/>
          </p:nvSpPr>
          <p:spPr bwMode="auto">
            <a:xfrm rot="21418658">
              <a:off x="9041905" y="2414111"/>
              <a:ext cx="290868" cy="143728"/>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grpSp>
          <p:nvGrpSpPr>
            <p:cNvPr id="11" name="Grupa 57"/>
            <p:cNvGrpSpPr/>
            <p:nvPr/>
          </p:nvGrpSpPr>
          <p:grpSpPr>
            <a:xfrm rot="21418658">
              <a:off x="5700632" y="2542582"/>
              <a:ext cx="299888" cy="143728"/>
              <a:chOff x="5246340" y="1637308"/>
              <a:chExt cx="1384382" cy="936104"/>
            </a:xfrm>
          </p:grpSpPr>
          <p:sp>
            <p:nvSpPr>
              <p:cNvPr id="39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4" name="直接连接符 253"/>
            <p:cNvCxnSpPr/>
            <p:nvPr/>
          </p:nvCxnSpPr>
          <p:spPr bwMode="auto">
            <a:xfrm>
              <a:off x="8328248" y="2149637"/>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5" name="文本框 234"/>
            <p:cNvSpPr txBox="1"/>
            <p:nvPr/>
          </p:nvSpPr>
          <p:spPr>
            <a:xfrm>
              <a:off x="8697915" y="2015312"/>
              <a:ext cx="740868" cy="395279"/>
            </a:xfrm>
            <a:prstGeom prst="rect">
              <a:avLst/>
            </a:prstGeom>
            <a:noFill/>
          </p:spPr>
          <p:txBody>
            <a:bodyPr wrap="square" rtlCol="0">
              <a:spAutoFit/>
            </a:bodyPr>
            <a:lstStyle/>
            <a:p>
              <a:r>
                <a:rPr lang="zh-CN" altLang="en-US" sz="1400" dirty="0">
                  <a:cs typeface="+mn-ea"/>
                  <a:sym typeface="+mn-lt"/>
                </a:rPr>
                <a:t>完成</a:t>
              </a:r>
            </a:p>
          </p:txBody>
        </p:sp>
        <p:grpSp>
          <p:nvGrpSpPr>
            <p:cNvPr id="12" name="Grupa 57"/>
            <p:cNvGrpSpPr/>
            <p:nvPr/>
          </p:nvGrpSpPr>
          <p:grpSpPr>
            <a:xfrm rot="21418658">
              <a:off x="8600843" y="2421879"/>
              <a:ext cx="299888" cy="143728"/>
              <a:chOff x="5246340" y="1637308"/>
              <a:chExt cx="1384382" cy="936104"/>
            </a:xfrm>
          </p:grpSpPr>
          <p:sp>
            <p:nvSpPr>
              <p:cNvPr id="39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7" name="直接连接符 256"/>
            <p:cNvCxnSpPr/>
            <p:nvPr/>
          </p:nvCxnSpPr>
          <p:spPr bwMode="auto">
            <a:xfrm>
              <a:off x="5081477"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8" name="文本框 239"/>
            <p:cNvSpPr txBox="1"/>
            <p:nvPr/>
          </p:nvSpPr>
          <p:spPr>
            <a:xfrm>
              <a:off x="4437460" y="2028335"/>
              <a:ext cx="648072" cy="395279"/>
            </a:xfrm>
            <a:prstGeom prst="rect">
              <a:avLst/>
            </a:prstGeom>
            <a:noFill/>
          </p:spPr>
          <p:txBody>
            <a:bodyPr wrap="square" rtlCol="0">
              <a:spAutoFit/>
            </a:bodyPr>
            <a:lstStyle/>
            <a:p>
              <a:r>
                <a:rPr lang="zh-CN" altLang="en-US" sz="1400" dirty="0">
                  <a:cs typeface="+mn-ea"/>
                  <a:sym typeface="+mn-lt"/>
                </a:rPr>
                <a:t>设计</a:t>
              </a:r>
            </a:p>
          </p:txBody>
        </p:sp>
        <p:grpSp>
          <p:nvGrpSpPr>
            <p:cNvPr id="13" name="Grupa 57"/>
            <p:cNvGrpSpPr/>
            <p:nvPr/>
          </p:nvGrpSpPr>
          <p:grpSpPr>
            <a:xfrm rot="21418658">
              <a:off x="4574132" y="2422539"/>
              <a:ext cx="299888" cy="143728"/>
              <a:chOff x="5246340" y="1637308"/>
              <a:chExt cx="1384382" cy="936104"/>
            </a:xfrm>
          </p:grpSpPr>
          <p:sp>
            <p:nvSpPr>
              <p:cNvPr id="3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4" name="Grupa 57"/>
            <p:cNvGrpSpPr/>
            <p:nvPr/>
          </p:nvGrpSpPr>
          <p:grpSpPr>
            <a:xfrm rot="21418658">
              <a:off x="5999963" y="2414076"/>
              <a:ext cx="299888" cy="143728"/>
              <a:chOff x="5246340" y="1637308"/>
              <a:chExt cx="1384382" cy="936104"/>
            </a:xfrm>
          </p:grpSpPr>
          <p:sp>
            <p:nvSpPr>
              <p:cNvPr id="3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61" name="直接连接符 260"/>
            <p:cNvCxnSpPr/>
            <p:nvPr/>
          </p:nvCxnSpPr>
          <p:spPr bwMode="auto">
            <a:xfrm flipH="1">
              <a:off x="3919241" y="2882964"/>
              <a:ext cx="1162237" cy="45035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连接符 261"/>
            <p:cNvCxnSpPr/>
            <p:nvPr/>
          </p:nvCxnSpPr>
          <p:spPr bwMode="auto">
            <a:xfrm>
              <a:off x="6769807" y="2889842"/>
              <a:ext cx="1635776" cy="4434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3" name="文本框 248"/>
            <p:cNvSpPr txBox="1"/>
            <p:nvPr/>
          </p:nvSpPr>
          <p:spPr>
            <a:xfrm>
              <a:off x="5413117" y="2996816"/>
              <a:ext cx="1065264" cy="395279"/>
            </a:xfrm>
            <a:prstGeom prst="rect">
              <a:avLst/>
            </a:prstGeom>
            <a:noFill/>
          </p:spPr>
          <p:txBody>
            <a:bodyPr wrap="square" rtlCol="0">
              <a:spAutoFit/>
            </a:bodyPr>
            <a:lstStyle/>
            <a:p>
              <a:r>
                <a:rPr lang="zh-CN" altLang="en-US" sz="1400" dirty="0">
                  <a:cs typeface="+mn-ea"/>
                  <a:sym typeface="+mn-lt"/>
                </a:rPr>
                <a:t>开发团队</a:t>
              </a:r>
            </a:p>
          </p:txBody>
        </p:sp>
        <p:grpSp>
          <p:nvGrpSpPr>
            <p:cNvPr id="15" name="组合 361"/>
            <p:cNvGrpSpPr/>
            <p:nvPr/>
          </p:nvGrpSpPr>
          <p:grpSpPr>
            <a:xfrm>
              <a:off x="3811955" y="3359084"/>
              <a:ext cx="4608512" cy="2376264"/>
              <a:chOff x="2411760" y="3141555"/>
              <a:chExt cx="4608512" cy="2376264"/>
            </a:xfrm>
          </p:grpSpPr>
          <p:sp>
            <p:nvSpPr>
              <p:cNvPr id="283" name="矩形 282"/>
              <p:cNvSpPr/>
              <p:nvPr/>
            </p:nvSpPr>
            <p:spPr bwMode="auto">
              <a:xfrm>
                <a:off x="2463890" y="3141555"/>
                <a:ext cx="4556382" cy="2376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84" name="文本框 251"/>
              <p:cNvSpPr txBox="1"/>
              <p:nvPr/>
            </p:nvSpPr>
            <p:spPr>
              <a:xfrm>
                <a:off x="3966321" y="3167996"/>
                <a:ext cx="965719" cy="355751"/>
              </a:xfrm>
              <a:prstGeom prst="rect">
                <a:avLst/>
              </a:prstGeom>
              <a:noFill/>
            </p:spPr>
            <p:txBody>
              <a:bodyPr wrap="square" rtlCol="0">
                <a:spAutoFit/>
              </a:bodyPr>
              <a:lstStyle/>
              <a:p>
                <a:pPr algn="ctr"/>
                <a:r>
                  <a:rPr lang="en-US" altLang="zh-CN" sz="1200" dirty="0">
                    <a:cs typeface="+mn-ea"/>
                    <a:sym typeface="+mn-lt"/>
                  </a:rPr>
                  <a:t>Selected</a:t>
                </a:r>
                <a:endParaRPr lang="zh-CN" altLang="en-US" sz="1200" dirty="0">
                  <a:cs typeface="+mn-ea"/>
                  <a:sym typeface="+mn-lt"/>
                </a:endParaRPr>
              </a:p>
            </p:txBody>
          </p:sp>
          <p:sp>
            <p:nvSpPr>
              <p:cNvPr id="285" name="文本框 252"/>
              <p:cNvSpPr txBox="1"/>
              <p:nvPr/>
            </p:nvSpPr>
            <p:spPr>
              <a:xfrm>
                <a:off x="5573309" y="5101501"/>
                <a:ext cx="1332148" cy="395279"/>
              </a:xfrm>
              <a:prstGeom prst="rect">
                <a:avLst/>
              </a:prstGeom>
              <a:noFill/>
            </p:spPr>
            <p:txBody>
              <a:bodyPr wrap="square" rtlCol="0">
                <a:spAutoFit/>
              </a:bodyPr>
              <a:lstStyle/>
              <a:p>
                <a:r>
                  <a:rPr lang="zh-CN" altLang="en-US" sz="1400" dirty="0">
                    <a:cs typeface="+mn-ea"/>
                    <a:sym typeface="+mn-lt"/>
                  </a:rPr>
                  <a:t>团队价值流</a:t>
                </a:r>
              </a:p>
            </p:txBody>
          </p:sp>
          <p:sp>
            <p:nvSpPr>
              <p:cNvPr id="286" name="文本框 253"/>
              <p:cNvSpPr txBox="1"/>
              <p:nvPr/>
            </p:nvSpPr>
            <p:spPr>
              <a:xfrm>
                <a:off x="3059863" y="3177084"/>
                <a:ext cx="1084812" cy="355751"/>
              </a:xfrm>
              <a:prstGeom prst="rect">
                <a:avLst/>
              </a:prstGeom>
              <a:noFill/>
            </p:spPr>
            <p:txBody>
              <a:bodyPr wrap="square" rtlCol="0">
                <a:spAutoFit/>
              </a:bodyPr>
              <a:lstStyle/>
              <a:p>
                <a:r>
                  <a:rPr lang="en-US" altLang="zh-CN" sz="1200" dirty="0">
                    <a:cs typeface="+mn-ea"/>
                    <a:sym typeface="+mn-lt"/>
                  </a:rPr>
                  <a:t>Story Backlog</a:t>
                </a:r>
                <a:endParaRPr lang="zh-CN" altLang="en-US" sz="1200" dirty="0">
                  <a:cs typeface="+mn-ea"/>
                  <a:sym typeface="+mn-lt"/>
                </a:endParaRPr>
              </a:p>
            </p:txBody>
          </p:sp>
          <p:sp>
            <p:nvSpPr>
              <p:cNvPr id="287" name="文本框 254"/>
              <p:cNvSpPr txBox="1"/>
              <p:nvPr/>
            </p:nvSpPr>
            <p:spPr>
              <a:xfrm>
                <a:off x="4860032" y="3151154"/>
                <a:ext cx="648072" cy="355751"/>
              </a:xfrm>
              <a:prstGeom prst="rect">
                <a:avLst/>
              </a:prstGeom>
              <a:noFill/>
            </p:spPr>
            <p:txBody>
              <a:bodyPr wrap="square" rtlCol="0">
                <a:spAutoFit/>
              </a:bodyPr>
              <a:lstStyle/>
              <a:p>
                <a:pPr algn="ctr"/>
                <a:r>
                  <a:rPr lang="zh-CN" altLang="en-US" sz="1200" dirty="0">
                    <a:cs typeface="+mn-ea"/>
                    <a:sym typeface="+mn-lt"/>
                  </a:rPr>
                  <a:t>开发</a:t>
                </a:r>
              </a:p>
            </p:txBody>
          </p:sp>
          <p:sp>
            <p:nvSpPr>
              <p:cNvPr id="288" name="右箭头 287"/>
              <p:cNvSpPr/>
              <p:nvPr/>
            </p:nvSpPr>
            <p:spPr bwMode="auto">
              <a:xfrm>
                <a:off x="2849075" y="5146985"/>
                <a:ext cx="2654884" cy="234984"/>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grpSp>
            <p:nvGrpSpPr>
              <p:cNvPr id="16" name="Grupa 57"/>
              <p:cNvGrpSpPr/>
              <p:nvPr/>
            </p:nvGrpSpPr>
            <p:grpSpPr>
              <a:xfrm rot="21418658">
                <a:off x="3168356" y="3534936"/>
                <a:ext cx="299888" cy="143728"/>
                <a:chOff x="5246340" y="1637308"/>
                <a:chExt cx="1384382" cy="936104"/>
              </a:xfrm>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7" name="Grupa 57"/>
              <p:cNvGrpSpPr/>
              <p:nvPr/>
            </p:nvGrpSpPr>
            <p:grpSpPr>
              <a:xfrm rot="21418658">
                <a:off x="3555476" y="3612086"/>
                <a:ext cx="299888" cy="143728"/>
                <a:chOff x="5246340" y="1637308"/>
                <a:chExt cx="1384382" cy="936104"/>
              </a:xfrm>
            </p:grpSpPr>
            <p:sp>
              <p:nvSpPr>
                <p:cNvPr id="3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8" name="Grupa 57"/>
              <p:cNvGrpSpPr/>
              <p:nvPr/>
            </p:nvGrpSpPr>
            <p:grpSpPr>
              <a:xfrm rot="21418658">
                <a:off x="4234913" y="3574292"/>
                <a:ext cx="299888" cy="143728"/>
                <a:chOff x="5246340" y="1637308"/>
                <a:chExt cx="1384382" cy="936104"/>
              </a:xfrm>
            </p:grpSpPr>
            <p:sp>
              <p:nvSpPr>
                <p:cNvPr id="3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9" name="Grupa 57"/>
              <p:cNvGrpSpPr/>
              <p:nvPr/>
            </p:nvGrpSpPr>
            <p:grpSpPr>
              <a:xfrm rot="21418658">
                <a:off x="5052576" y="3551665"/>
                <a:ext cx="299888" cy="143728"/>
                <a:chOff x="5246340" y="1637308"/>
                <a:chExt cx="1384382" cy="936104"/>
              </a:xfrm>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3" name="文本框 260"/>
              <p:cNvSpPr txBox="1"/>
              <p:nvPr/>
            </p:nvSpPr>
            <p:spPr>
              <a:xfrm>
                <a:off x="2519046" y="3169297"/>
                <a:ext cx="648072" cy="355751"/>
              </a:xfrm>
              <a:prstGeom prst="rect">
                <a:avLst/>
              </a:prstGeom>
              <a:noFill/>
            </p:spPr>
            <p:txBody>
              <a:bodyPr wrap="square" rtlCol="0">
                <a:spAutoFit/>
              </a:bodyPr>
              <a:lstStyle/>
              <a:p>
                <a:r>
                  <a:rPr lang="zh-CN" altLang="en-US" sz="1200" dirty="0">
                    <a:cs typeface="+mn-ea"/>
                    <a:sym typeface="+mn-lt"/>
                  </a:rPr>
                  <a:t>团队</a:t>
                </a:r>
              </a:p>
            </p:txBody>
          </p:sp>
          <p:sp>
            <p:nvSpPr>
              <p:cNvPr id="294" name="文本框 261"/>
              <p:cNvSpPr txBox="1"/>
              <p:nvPr/>
            </p:nvSpPr>
            <p:spPr>
              <a:xfrm>
                <a:off x="2411760" y="3516813"/>
                <a:ext cx="905043" cy="355751"/>
              </a:xfrm>
              <a:prstGeom prst="rect">
                <a:avLst/>
              </a:prstGeom>
              <a:noFill/>
            </p:spPr>
            <p:txBody>
              <a:bodyPr wrap="square" rtlCol="0">
                <a:spAutoFit/>
              </a:bodyPr>
              <a:lstStyle/>
              <a:p>
                <a:r>
                  <a:rPr lang="zh-CN" altLang="en-US" sz="1200" dirty="0">
                    <a:cs typeface="+mn-ea"/>
                    <a:sym typeface="+mn-lt"/>
                  </a:rPr>
                  <a:t>业务控制</a:t>
                </a:r>
              </a:p>
            </p:txBody>
          </p:sp>
          <p:sp>
            <p:nvSpPr>
              <p:cNvPr id="295" name="文本框 262"/>
              <p:cNvSpPr txBox="1"/>
              <p:nvPr/>
            </p:nvSpPr>
            <p:spPr>
              <a:xfrm>
                <a:off x="2422429" y="3885858"/>
                <a:ext cx="794463" cy="355751"/>
              </a:xfrm>
              <a:prstGeom prst="rect">
                <a:avLst/>
              </a:prstGeom>
              <a:noFill/>
            </p:spPr>
            <p:txBody>
              <a:bodyPr wrap="square" rtlCol="0">
                <a:spAutoFit/>
              </a:bodyPr>
              <a:lstStyle/>
              <a:p>
                <a:r>
                  <a:rPr lang="zh-CN" altLang="en-US" sz="1200" dirty="0">
                    <a:cs typeface="+mn-ea"/>
                    <a:sym typeface="+mn-lt"/>
                  </a:rPr>
                  <a:t>三层业务</a:t>
                </a:r>
              </a:p>
            </p:txBody>
          </p:sp>
          <p:grpSp>
            <p:nvGrpSpPr>
              <p:cNvPr id="20" name="Grupa 57"/>
              <p:cNvGrpSpPr/>
              <p:nvPr/>
            </p:nvGrpSpPr>
            <p:grpSpPr>
              <a:xfrm rot="21418658">
                <a:off x="3224748" y="3969726"/>
                <a:ext cx="299888" cy="143728"/>
                <a:chOff x="5246340" y="1637308"/>
                <a:chExt cx="1384382" cy="936104"/>
              </a:xfrm>
            </p:grpSpPr>
            <p:sp>
              <p:nvSpPr>
                <p:cNvPr id="3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1" name="Grupa 57"/>
              <p:cNvGrpSpPr/>
              <p:nvPr/>
            </p:nvGrpSpPr>
            <p:grpSpPr>
              <a:xfrm rot="21418658">
                <a:off x="4143533" y="3985992"/>
                <a:ext cx="299888" cy="143728"/>
                <a:chOff x="5246340" y="1637308"/>
                <a:chExt cx="1384382" cy="936104"/>
              </a:xfrm>
            </p:grpSpPr>
            <p:sp>
              <p:nvSpPr>
                <p:cNvPr id="38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 name="Grupa 57"/>
              <p:cNvGrpSpPr/>
              <p:nvPr/>
            </p:nvGrpSpPr>
            <p:grpSpPr>
              <a:xfrm rot="21418658">
                <a:off x="4484555" y="3989535"/>
                <a:ext cx="299888" cy="143728"/>
                <a:chOff x="5246340" y="1637308"/>
                <a:chExt cx="1384382" cy="936104"/>
              </a:xfrm>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9" name="文本框 266"/>
              <p:cNvSpPr txBox="1"/>
              <p:nvPr/>
            </p:nvSpPr>
            <p:spPr>
              <a:xfrm>
                <a:off x="5580112" y="3149972"/>
                <a:ext cx="648072" cy="355751"/>
              </a:xfrm>
              <a:prstGeom prst="rect">
                <a:avLst/>
              </a:prstGeom>
              <a:noFill/>
            </p:spPr>
            <p:txBody>
              <a:bodyPr wrap="square" rtlCol="0">
                <a:spAutoFit/>
              </a:bodyPr>
              <a:lstStyle/>
              <a:p>
                <a:pPr algn="ctr"/>
                <a:r>
                  <a:rPr lang="zh-CN" altLang="en-US" sz="1200" dirty="0">
                    <a:cs typeface="+mn-ea"/>
                    <a:sym typeface="+mn-lt"/>
                  </a:rPr>
                  <a:t>测试</a:t>
                </a:r>
              </a:p>
            </p:txBody>
          </p:sp>
          <p:sp>
            <p:nvSpPr>
              <p:cNvPr id="300" name="文本框 267"/>
              <p:cNvSpPr txBox="1"/>
              <p:nvPr/>
            </p:nvSpPr>
            <p:spPr>
              <a:xfrm>
                <a:off x="2495823" y="4249200"/>
                <a:ext cx="648072" cy="355751"/>
              </a:xfrm>
              <a:prstGeom prst="rect">
                <a:avLst/>
              </a:prstGeom>
              <a:noFill/>
            </p:spPr>
            <p:txBody>
              <a:bodyPr wrap="square" rtlCol="0">
                <a:spAutoFit/>
              </a:bodyPr>
              <a:lstStyle/>
              <a:p>
                <a:r>
                  <a:rPr lang="zh-CN" altLang="en-US" sz="1200" dirty="0">
                    <a:cs typeface="+mn-ea"/>
                    <a:sym typeface="+mn-lt"/>
                  </a:rPr>
                  <a:t>协议组</a:t>
                </a:r>
              </a:p>
            </p:txBody>
          </p:sp>
          <p:grpSp>
            <p:nvGrpSpPr>
              <p:cNvPr id="23" name="Grupa 57"/>
              <p:cNvGrpSpPr/>
              <p:nvPr/>
            </p:nvGrpSpPr>
            <p:grpSpPr>
              <a:xfrm rot="21418658">
                <a:off x="3224748" y="4342045"/>
                <a:ext cx="299888" cy="143728"/>
                <a:chOff x="5246340" y="1637308"/>
                <a:chExt cx="1384382" cy="936104"/>
              </a:xfrm>
            </p:grpSpPr>
            <p:sp>
              <p:nvSpPr>
                <p:cNvPr id="37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 name="Grupa 57"/>
              <p:cNvGrpSpPr/>
              <p:nvPr/>
            </p:nvGrpSpPr>
            <p:grpSpPr>
              <a:xfrm rot="21418658">
                <a:off x="4143533" y="4358311"/>
                <a:ext cx="299888" cy="143728"/>
                <a:chOff x="5246340" y="1637308"/>
                <a:chExt cx="1384382" cy="936104"/>
              </a:xfrm>
            </p:grpSpPr>
            <p:sp>
              <p:nvSpPr>
                <p:cNvPr id="3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303" name="文本框 270"/>
              <p:cNvSpPr txBox="1"/>
              <p:nvPr/>
            </p:nvSpPr>
            <p:spPr>
              <a:xfrm>
                <a:off x="2506908" y="4607751"/>
                <a:ext cx="648072" cy="355751"/>
              </a:xfrm>
              <a:prstGeom prst="rect">
                <a:avLst/>
              </a:prstGeom>
              <a:noFill/>
            </p:spPr>
            <p:txBody>
              <a:bodyPr wrap="square" rtlCol="0">
                <a:spAutoFit/>
              </a:bodyPr>
              <a:lstStyle/>
              <a:p>
                <a:r>
                  <a:rPr lang="zh-CN" altLang="en-US" sz="1200" dirty="0">
                    <a:cs typeface="+mn-ea"/>
                    <a:sym typeface="+mn-lt"/>
                  </a:rPr>
                  <a:t>。。。</a:t>
                </a:r>
              </a:p>
            </p:txBody>
          </p:sp>
          <p:grpSp>
            <p:nvGrpSpPr>
              <p:cNvPr id="25" name="Grupa 57"/>
              <p:cNvGrpSpPr/>
              <p:nvPr/>
            </p:nvGrpSpPr>
            <p:grpSpPr>
              <a:xfrm rot="21418658">
                <a:off x="3235833" y="4700595"/>
                <a:ext cx="299888" cy="143728"/>
                <a:chOff x="5246340" y="1637308"/>
                <a:chExt cx="1384382" cy="936104"/>
              </a:xfrm>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6" name="Grupa 57"/>
              <p:cNvGrpSpPr/>
              <p:nvPr/>
            </p:nvGrpSpPr>
            <p:grpSpPr>
              <a:xfrm rot="21418658">
                <a:off x="4154618" y="4716861"/>
                <a:ext cx="299888" cy="143728"/>
                <a:chOff x="5246340" y="1637308"/>
                <a:chExt cx="1384382" cy="936104"/>
              </a:xfrm>
            </p:grpSpPr>
            <p:sp>
              <p:nvSpPr>
                <p:cNvPr id="37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7" name="组合 273"/>
              <p:cNvGrpSpPr/>
              <p:nvPr/>
            </p:nvGrpSpPr>
            <p:grpSpPr>
              <a:xfrm>
                <a:off x="2519046" y="3475773"/>
                <a:ext cx="4395180" cy="1484480"/>
                <a:chOff x="2339753" y="3907234"/>
                <a:chExt cx="5555701" cy="1484480"/>
              </a:xfrm>
            </p:grpSpPr>
            <p:cxnSp>
              <p:nvCxnSpPr>
                <p:cNvPr id="365" name="直接连接符 364"/>
                <p:cNvCxnSpPr/>
                <p:nvPr/>
              </p:nvCxnSpPr>
              <p:spPr bwMode="auto">
                <a:xfrm flipV="1">
                  <a:off x="2339753" y="3907234"/>
                  <a:ext cx="5544616" cy="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6" name="直接连接符 365"/>
                <p:cNvCxnSpPr/>
                <p:nvPr/>
              </p:nvCxnSpPr>
              <p:spPr bwMode="auto">
                <a:xfrm flipV="1">
                  <a:off x="2339753" y="4286653"/>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7" name="直接连接符 366"/>
                <p:cNvCxnSpPr/>
                <p:nvPr/>
              </p:nvCxnSpPr>
              <p:spPr bwMode="auto">
                <a:xfrm flipV="1">
                  <a:off x="2339753" y="465897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8" name="直接连接符 367"/>
                <p:cNvCxnSpPr/>
                <p:nvPr/>
              </p:nvCxnSpPr>
              <p:spPr bwMode="auto">
                <a:xfrm flipV="1">
                  <a:off x="2350838" y="501752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9" name="直接连接符 368"/>
                <p:cNvCxnSpPr/>
                <p:nvPr/>
              </p:nvCxnSpPr>
              <p:spPr bwMode="auto">
                <a:xfrm flipV="1">
                  <a:off x="2339753" y="5391714"/>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28" name="组合 274"/>
              <p:cNvGrpSpPr/>
              <p:nvPr/>
            </p:nvGrpSpPr>
            <p:grpSpPr>
              <a:xfrm>
                <a:off x="3078557" y="3159426"/>
                <a:ext cx="3149627" cy="1978791"/>
                <a:chOff x="2957347" y="3590887"/>
                <a:chExt cx="3149627" cy="2545536"/>
              </a:xfrm>
            </p:grpSpPr>
            <p:cxnSp>
              <p:nvCxnSpPr>
                <p:cNvPr id="360" name="直接连接符 359"/>
                <p:cNvCxnSpPr/>
                <p:nvPr/>
              </p:nvCxnSpPr>
              <p:spPr bwMode="auto">
                <a:xfrm flipH="1">
                  <a:off x="2957347" y="3617009"/>
                  <a:ext cx="0" cy="2484884"/>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1" name="直接连接符 360"/>
                <p:cNvCxnSpPr/>
                <p:nvPr/>
              </p:nvCxnSpPr>
              <p:spPr bwMode="auto">
                <a:xfrm flipH="1">
                  <a:off x="3946734" y="3602770"/>
                  <a:ext cx="0" cy="249712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2" name="直接连接符 361"/>
                <p:cNvCxnSpPr/>
                <p:nvPr/>
              </p:nvCxnSpPr>
              <p:spPr bwMode="auto">
                <a:xfrm>
                  <a:off x="4738822" y="3590887"/>
                  <a:ext cx="0" cy="250900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3" name="直接连接符 362"/>
                <p:cNvCxnSpPr/>
                <p:nvPr/>
              </p:nvCxnSpPr>
              <p:spPr bwMode="auto">
                <a:xfrm>
                  <a:off x="5458902" y="3604971"/>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4" name="直接连接符 363"/>
                <p:cNvCxnSpPr/>
                <p:nvPr/>
              </p:nvCxnSpPr>
              <p:spPr bwMode="auto">
                <a:xfrm>
                  <a:off x="6106974" y="3627223"/>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08" name="文本框 275"/>
              <p:cNvSpPr txBox="1"/>
              <p:nvPr/>
            </p:nvSpPr>
            <p:spPr>
              <a:xfrm>
                <a:off x="6226439" y="3149972"/>
                <a:ext cx="648072" cy="355751"/>
              </a:xfrm>
              <a:prstGeom prst="rect">
                <a:avLst/>
              </a:prstGeom>
              <a:noFill/>
            </p:spPr>
            <p:txBody>
              <a:bodyPr wrap="square" rtlCol="0">
                <a:spAutoFit/>
              </a:bodyPr>
              <a:lstStyle/>
              <a:p>
                <a:pPr algn="ctr"/>
                <a:r>
                  <a:rPr lang="zh-CN" altLang="en-US" sz="1200" dirty="0">
                    <a:cs typeface="+mn-ea"/>
                    <a:sym typeface="+mn-lt"/>
                  </a:rPr>
                  <a:t>完成</a:t>
                </a:r>
              </a:p>
            </p:txBody>
          </p:sp>
          <p:grpSp>
            <p:nvGrpSpPr>
              <p:cNvPr id="29" name="Grupa 57"/>
              <p:cNvGrpSpPr/>
              <p:nvPr/>
            </p:nvGrpSpPr>
            <p:grpSpPr>
              <a:xfrm rot="21418658">
                <a:off x="3574289" y="4040840"/>
                <a:ext cx="299888" cy="143728"/>
                <a:chOff x="5246340" y="1637308"/>
                <a:chExt cx="1384382" cy="936104"/>
              </a:xfrm>
            </p:grpSpPr>
            <p:sp>
              <p:nvSpPr>
                <p:cNvPr id="35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0" name="Grupa 57"/>
              <p:cNvGrpSpPr/>
              <p:nvPr/>
            </p:nvGrpSpPr>
            <p:grpSpPr>
              <a:xfrm rot="21418658">
                <a:off x="3394976" y="4390251"/>
                <a:ext cx="299888" cy="143728"/>
                <a:chOff x="5246340" y="1637308"/>
                <a:chExt cx="1384382" cy="936104"/>
              </a:xfrm>
            </p:grpSpPr>
            <p:sp>
              <p:nvSpPr>
                <p:cNvPr id="3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1" name="Grupa 57"/>
              <p:cNvGrpSpPr/>
              <p:nvPr/>
            </p:nvGrpSpPr>
            <p:grpSpPr>
              <a:xfrm rot="21418658">
                <a:off x="3620459" y="4335957"/>
                <a:ext cx="299888" cy="143728"/>
                <a:chOff x="5246340" y="1637308"/>
                <a:chExt cx="1384382" cy="936104"/>
              </a:xfrm>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4" name="Grupa 57"/>
              <p:cNvGrpSpPr/>
              <p:nvPr/>
            </p:nvGrpSpPr>
            <p:grpSpPr>
              <a:xfrm rot="21418658">
                <a:off x="3469407" y="4757500"/>
                <a:ext cx="299888" cy="143728"/>
                <a:chOff x="5246340" y="1637308"/>
                <a:chExt cx="1384382" cy="936104"/>
              </a:xfrm>
            </p:grpSpPr>
            <p:sp>
              <p:nvSpPr>
                <p:cNvPr id="35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5" name="Grupa 57"/>
              <p:cNvGrpSpPr/>
              <p:nvPr/>
            </p:nvGrpSpPr>
            <p:grpSpPr>
              <a:xfrm rot="21418658">
                <a:off x="4935621" y="3940895"/>
                <a:ext cx="299888" cy="143728"/>
                <a:chOff x="5246340" y="1637308"/>
                <a:chExt cx="1384382" cy="936104"/>
              </a:xfrm>
            </p:grpSpPr>
            <p:sp>
              <p:nvSpPr>
                <p:cNvPr id="35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6" name="Grupa 57"/>
              <p:cNvGrpSpPr/>
              <p:nvPr/>
            </p:nvGrpSpPr>
            <p:grpSpPr>
              <a:xfrm rot="21418658">
                <a:off x="5151645" y="4003659"/>
                <a:ext cx="299888" cy="143728"/>
                <a:chOff x="5246340" y="1637308"/>
                <a:chExt cx="1384382" cy="936104"/>
              </a:xfrm>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7" name="Grupa 57"/>
              <p:cNvGrpSpPr/>
              <p:nvPr/>
            </p:nvGrpSpPr>
            <p:grpSpPr>
              <a:xfrm rot="21418658">
                <a:off x="5052576" y="4352977"/>
                <a:ext cx="299888" cy="143728"/>
                <a:chOff x="5246340" y="1637308"/>
                <a:chExt cx="1384382" cy="936104"/>
              </a:xfrm>
            </p:grpSpPr>
            <p:sp>
              <p:nvSpPr>
                <p:cNvPr id="34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8" name="Grupa 57"/>
              <p:cNvGrpSpPr/>
              <p:nvPr/>
            </p:nvGrpSpPr>
            <p:grpSpPr>
              <a:xfrm rot="21418658">
                <a:off x="4978451" y="4711525"/>
                <a:ext cx="299888" cy="143728"/>
                <a:chOff x="5246340" y="1637308"/>
                <a:chExt cx="1384382" cy="936104"/>
              </a:xfrm>
            </p:grpSpPr>
            <p:sp>
              <p:nvSpPr>
                <p:cNvPr id="34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9" name="Grupa 57"/>
              <p:cNvGrpSpPr/>
              <p:nvPr/>
            </p:nvGrpSpPr>
            <p:grpSpPr>
              <a:xfrm rot="21418658">
                <a:off x="5166218" y="4747134"/>
                <a:ext cx="299888" cy="143728"/>
                <a:chOff x="5246340" y="1637308"/>
                <a:chExt cx="1384382" cy="936104"/>
              </a:xfrm>
            </p:grpSpPr>
            <p:sp>
              <p:nvSpPr>
                <p:cNvPr id="3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0" name="Grupa 57"/>
              <p:cNvGrpSpPr/>
              <p:nvPr/>
            </p:nvGrpSpPr>
            <p:grpSpPr>
              <a:xfrm rot="21418658">
                <a:off x="5780124" y="3578688"/>
                <a:ext cx="299888" cy="143728"/>
                <a:chOff x="5246340" y="1637308"/>
                <a:chExt cx="1384382" cy="936104"/>
              </a:xfrm>
            </p:grpSpPr>
            <p:sp>
              <p:nvSpPr>
                <p:cNvPr id="3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1" name="Grupa 57"/>
              <p:cNvGrpSpPr/>
              <p:nvPr/>
            </p:nvGrpSpPr>
            <p:grpSpPr>
              <a:xfrm rot="21418658">
                <a:off x="5691059" y="3972736"/>
                <a:ext cx="299888" cy="143728"/>
                <a:chOff x="5246340" y="1637308"/>
                <a:chExt cx="1384382" cy="936104"/>
              </a:xfrm>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5" name="Grupa 57"/>
              <p:cNvGrpSpPr/>
              <p:nvPr/>
            </p:nvGrpSpPr>
            <p:grpSpPr>
              <a:xfrm rot="21418658">
                <a:off x="5826515" y="4368002"/>
                <a:ext cx="299888" cy="143728"/>
                <a:chOff x="5246340" y="1637308"/>
                <a:chExt cx="1384382" cy="936104"/>
              </a:xfrm>
            </p:grpSpPr>
            <p:sp>
              <p:nvSpPr>
                <p:cNvPr id="3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6" name="Grupa 57"/>
              <p:cNvGrpSpPr/>
              <p:nvPr/>
            </p:nvGrpSpPr>
            <p:grpSpPr>
              <a:xfrm rot="21418658">
                <a:off x="5841997" y="4690064"/>
                <a:ext cx="299888" cy="143728"/>
                <a:chOff x="5246340" y="1637308"/>
                <a:chExt cx="1384382" cy="936104"/>
              </a:xfrm>
            </p:grpSpPr>
            <p:sp>
              <p:nvSpPr>
                <p:cNvPr id="3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7" name="Grupa 57"/>
              <p:cNvGrpSpPr/>
              <p:nvPr/>
            </p:nvGrpSpPr>
            <p:grpSpPr>
              <a:xfrm rot="21418658">
                <a:off x="6422901" y="3587487"/>
                <a:ext cx="299888" cy="143728"/>
                <a:chOff x="5246340" y="1637308"/>
                <a:chExt cx="1384382" cy="936104"/>
              </a:xfrm>
            </p:grpSpPr>
            <p:sp>
              <p:nvSpPr>
                <p:cNvPr id="33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8" name="Grupa 57"/>
              <p:cNvGrpSpPr/>
              <p:nvPr/>
            </p:nvGrpSpPr>
            <p:grpSpPr>
              <a:xfrm rot="21418658">
                <a:off x="6333836" y="3981535"/>
                <a:ext cx="299888" cy="143728"/>
                <a:chOff x="5246340" y="1637308"/>
                <a:chExt cx="1384382" cy="936104"/>
              </a:xfrm>
            </p:grpSpPr>
            <p:sp>
              <p:nvSpPr>
                <p:cNvPr id="3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9" name="Grupa 57"/>
              <p:cNvGrpSpPr/>
              <p:nvPr/>
            </p:nvGrpSpPr>
            <p:grpSpPr>
              <a:xfrm rot="21418658">
                <a:off x="6469292" y="4376801"/>
                <a:ext cx="299888" cy="143728"/>
                <a:chOff x="5246340" y="1637308"/>
                <a:chExt cx="1384382" cy="936104"/>
              </a:xfrm>
            </p:grpSpPr>
            <p:sp>
              <p:nvSpPr>
                <p:cNvPr id="3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50" name="Grupa 57"/>
              <p:cNvGrpSpPr/>
              <p:nvPr/>
            </p:nvGrpSpPr>
            <p:grpSpPr>
              <a:xfrm rot="21418658">
                <a:off x="6422900" y="4690943"/>
                <a:ext cx="299888" cy="143728"/>
                <a:chOff x="5246340" y="1637308"/>
                <a:chExt cx="1384382" cy="936104"/>
              </a:xfrm>
            </p:grpSpPr>
            <p:sp>
              <p:nvSpPr>
                <p:cNvPr id="32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cxnSp>
          <p:nvCxnSpPr>
            <p:cNvPr id="265" name="直接连接符 264"/>
            <p:cNvCxnSpPr/>
            <p:nvPr/>
          </p:nvCxnSpPr>
          <p:spPr bwMode="auto">
            <a:xfrm flipH="1">
              <a:off x="2938449" y="2896498"/>
              <a:ext cx="1310821" cy="43681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6" name="文本框 360"/>
            <p:cNvSpPr txBox="1"/>
            <p:nvPr/>
          </p:nvSpPr>
          <p:spPr>
            <a:xfrm>
              <a:off x="2932470" y="3339178"/>
              <a:ext cx="1065264" cy="395279"/>
            </a:xfrm>
            <a:prstGeom prst="rect">
              <a:avLst/>
            </a:prstGeom>
            <a:noFill/>
          </p:spPr>
          <p:txBody>
            <a:bodyPr wrap="square" rtlCol="0">
              <a:spAutoFit/>
            </a:bodyPr>
            <a:lstStyle/>
            <a:p>
              <a:r>
                <a:rPr lang="zh-CN" altLang="en-US" sz="1400" dirty="0">
                  <a:cs typeface="+mn-ea"/>
                  <a:sym typeface="+mn-lt"/>
                </a:rPr>
                <a:t>设计团队</a:t>
              </a:r>
            </a:p>
          </p:txBody>
        </p:sp>
        <p:sp>
          <p:nvSpPr>
            <p:cNvPr id="267" name="矩形 266"/>
            <p:cNvSpPr/>
            <p:nvPr/>
          </p:nvSpPr>
          <p:spPr bwMode="auto">
            <a:xfrm>
              <a:off x="2927733"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68" name="右箭头 267"/>
            <p:cNvSpPr/>
            <p:nvPr/>
          </p:nvSpPr>
          <p:spPr bwMode="auto">
            <a:xfrm>
              <a:off x="3017459" y="3623591"/>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69" name="文本框 363"/>
            <p:cNvSpPr txBox="1"/>
            <p:nvPr/>
          </p:nvSpPr>
          <p:spPr>
            <a:xfrm>
              <a:off x="2793753"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0" name="直接连接符 269"/>
            <p:cNvCxnSpPr/>
            <p:nvPr/>
          </p:nvCxnSpPr>
          <p:spPr bwMode="auto">
            <a:xfrm flipH="1">
              <a:off x="1990752" y="2869331"/>
              <a:ext cx="1503043" cy="463986"/>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1" name="文本框 365"/>
            <p:cNvSpPr txBox="1"/>
            <p:nvPr/>
          </p:nvSpPr>
          <p:spPr>
            <a:xfrm>
              <a:off x="2030397" y="3339178"/>
              <a:ext cx="1065264" cy="395279"/>
            </a:xfrm>
            <a:prstGeom prst="rect">
              <a:avLst/>
            </a:prstGeom>
            <a:noFill/>
          </p:spPr>
          <p:txBody>
            <a:bodyPr wrap="square" rtlCol="0">
              <a:spAutoFit/>
            </a:bodyPr>
            <a:lstStyle/>
            <a:p>
              <a:r>
                <a:rPr lang="zh-CN" altLang="en-US" sz="1400" dirty="0">
                  <a:cs typeface="+mn-ea"/>
                  <a:sym typeface="+mn-lt"/>
                </a:rPr>
                <a:t>分析团队</a:t>
              </a:r>
            </a:p>
          </p:txBody>
        </p:sp>
        <p:sp>
          <p:nvSpPr>
            <p:cNvPr id="272" name="矩形 271"/>
            <p:cNvSpPr/>
            <p:nvPr/>
          </p:nvSpPr>
          <p:spPr bwMode="auto">
            <a:xfrm>
              <a:off x="1980036"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3" name="右箭头 272"/>
            <p:cNvSpPr/>
            <p:nvPr/>
          </p:nvSpPr>
          <p:spPr bwMode="auto">
            <a:xfrm>
              <a:off x="2069762" y="3623591"/>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4" name="文本框 368"/>
            <p:cNvSpPr txBox="1"/>
            <p:nvPr/>
          </p:nvSpPr>
          <p:spPr>
            <a:xfrm>
              <a:off x="1861262"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5" name="直接连接符 274"/>
            <p:cNvCxnSpPr/>
            <p:nvPr/>
          </p:nvCxnSpPr>
          <p:spPr bwMode="auto">
            <a:xfrm>
              <a:off x="7941049" y="2898164"/>
              <a:ext cx="1606735" cy="510805"/>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6" name="文本框 370"/>
            <p:cNvSpPr txBox="1"/>
            <p:nvPr/>
          </p:nvSpPr>
          <p:spPr>
            <a:xfrm>
              <a:off x="8685835" y="3370308"/>
              <a:ext cx="1065264" cy="395279"/>
            </a:xfrm>
            <a:prstGeom prst="rect">
              <a:avLst/>
            </a:prstGeom>
            <a:noFill/>
          </p:spPr>
          <p:txBody>
            <a:bodyPr wrap="square" rtlCol="0">
              <a:spAutoFit/>
            </a:bodyPr>
            <a:lstStyle/>
            <a:p>
              <a:r>
                <a:rPr lang="zh-CN" altLang="en-US" sz="1400" dirty="0">
                  <a:cs typeface="+mn-ea"/>
                  <a:sym typeface="+mn-lt"/>
                </a:rPr>
                <a:t>测试团队</a:t>
              </a:r>
            </a:p>
          </p:txBody>
        </p:sp>
        <p:sp>
          <p:nvSpPr>
            <p:cNvPr id="277" name="矩形 276"/>
            <p:cNvSpPr/>
            <p:nvPr/>
          </p:nvSpPr>
          <p:spPr bwMode="auto">
            <a:xfrm>
              <a:off x="8686842" y="3392266"/>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8" name="右箭头 277"/>
            <p:cNvSpPr/>
            <p:nvPr/>
          </p:nvSpPr>
          <p:spPr bwMode="auto">
            <a:xfrm>
              <a:off x="8776568" y="3664383"/>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9" name="文本框 373"/>
            <p:cNvSpPr txBox="1"/>
            <p:nvPr/>
          </p:nvSpPr>
          <p:spPr>
            <a:xfrm>
              <a:off x="8552862" y="3471523"/>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sp>
          <p:nvSpPr>
            <p:cNvPr id="280" name="圆角矩形 279"/>
            <p:cNvSpPr/>
            <p:nvPr/>
          </p:nvSpPr>
          <p:spPr bwMode="auto">
            <a:xfrm>
              <a:off x="1846056" y="2999562"/>
              <a:ext cx="7891676" cy="2805702"/>
            </a:xfrm>
            <a:prstGeom prst="roundRect">
              <a:avLst>
                <a:gd name="adj" fmla="val 7656"/>
              </a:avLst>
            </a:prstGeom>
            <a:noFill/>
            <a:ln w="22225" cap="flat" cmpd="sng" algn="ctr">
              <a:solidFill>
                <a:srgbClr val="C7000B"/>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cxnSp>
          <p:nvCxnSpPr>
            <p:cNvPr id="281" name="肘形连接符 280"/>
            <p:cNvCxnSpPr>
              <a:stCxn id="280" idx="3"/>
              <a:endCxn id="232" idx="3"/>
            </p:cNvCxnSpPr>
            <p:nvPr/>
          </p:nvCxnSpPr>
          <p:spPr bwMode="auto">
            <a:xfrm flipV="1">
              <a:off x="9737732" y="2463185"/>
              <a:ext cx="102685" cy="1939229"/>
            </a:xfrm>
            <a:prstGeom prst="bentConnector3">
              <a:avLst>
                <a:gd name="adj1" fmla="val 307336"/>
              </a:avLst>
            </a:prstGeom>
            <a:noFill/>
            <a:ln w="34925" cap="flat" cmpd="sng" algn="ctr">
              <a:solidFill>
                <a:srgbClr val="C7000B"/>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 name="文本框 385"/>
            <p:cNvSpPr txBox="1"/>
            <p:nvPr/>
          </p:nvSpPr>
          <p:spPr>
            <a:xfrm>
              <a:off x="9678656" y="3098327"/>
              <a:ext cx="449792" cy="829755"/>
            </a:xfrm>
            <a:prstGeom prst="rect">
              <a:avLst/>
            </a:prstGeom>
            <a:noFill/>
          </p:spPr>
          <p:txBody>
            <a:bodyPr wrap="square" rtlCol="0">
              <a:spAutoFit/>
            </a:bodyPr>
            <a:lstStyle/>
            <a:p>
              <a:r>
                <a:rPr lang="zh-CN" altLang="en-US" sz="1799" dirty="0">
                  <a:solidFill>
                    <a:srgbClr val="C7000B"/>
                  </a:solidFill>
                  <a:cs typeface="+mn-ea"/>
                  <a:sym typeface="+mn-lt"/>
                </a:rPr>
                <a:t>卷积</a:t>
              </a:r>
            </a:p>
          </p:txBody>
        </p:sp>
      </p:grpSp>
    </p:spTree>
    <p:extLst>
      <p:ext uri="{BB962C8B-B14F-4D97-AF65-F5344CB8AC3E}">
        <p14:creationId xmlns:p14="http://schemas.microsoft.com/office/powerpoint/2010/main" val="3801024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en-US" altLang="zh-CN" dirty="0" err="1">
                <a:latin typeface="+mn-lt"/>
                <a:ea typeface="+mn-ea"/>
                <a:cs typeface="+mn-ea"/>
                <a:sym typeface="+mn-lt"/>
              </a:rPr>
              <a:t>DevOps</a:t>
            </a:r>
            <a:endParaRPr lang="en-US" altLang="zh-CN" dirty="0">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敏捷和</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框架及其主要服务</a:t>
            </a:r>
            <a:endParaRPr lang="en-US" altLang="zh-CN"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1878365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是什么</a:t>
            </a:r>
          </a:p>
        </p:txBody>
      </p:sp>
      <p:sp>
        <p:nvSpPr>
          <p:cNvPr id="19" name="矩形 18"/>
          <p:cNvSpPr/>
          <p:nvPr/>
        </p:nvSpPr>
        <p:spPr>
          <a:xfrm>
            <a:off x="731838" y="1375148"/>
            <a:ext cx="1799297" cy="359859"/>
          </a:xfrm>
          <a:prstGeom prst="rect">
            <a:avLst/>
          </a:prstGeom>
          <a:noFill/>
        </p:spPr>
        <p:txBody>
          <a:bodyPr wrap="square" anchor="ctr">
            <a:noAutofit/>
          </a:bodyPr>
          <a:lstStyle/>
          <a:p>
            <a:r>
              <a:rPr lang="en-US" altLang="zh-CN" sz="1599" b="1" dirty="0" err="1">
                <a:cs typeface="+mn-ea"/>
                <a:sym typeface="+mn-lt"/>
              </a:rPr>
              <a:t>DevOps</a:t>
            </a:r>
            <a:r>
              <a:rPr lang="zh-CN" altLang="en-US" sz="1599" b="1" dirty="0">
                <a:cs typeface="+mn-ea"/>
                <a:sym typeface="+mn-lt"/>
              </a:rPr>
              <a:t>的概念</a:t>
            </a:r>
          </a:p>
        </p:txBody>
      </p:sp>
      <p:sp>
        <p:nvSpPr>
          <p:cNvPr id="20" name="矩形 19"/>
          <p:cNvSpPr/>
          <p:nvPr/>
        </p:nvSpPr>
        <p:spPr>
          <a:xfrm>
            <a:off x="6096000" y="1052513"/>
            <a:ext cx="5038591" cy="359859"/>
          </a:xfrm>
          <a:prstGeom prst="rect">
            <a:avLst/>
          </a:prstGeom>
          <a:noFill/>
        </p:spPr>
        <p:txBody>
          <a:bodyPr wrap="square" anchor="ctr">
            <a:noAutofit/>
          </a:bodyPr>
          <a:lstStyle/>
          <a:p>
            <a:r>
              <a:rPr lang="en-US" altLang="zh-CN" sz="1599" b="1" dirty="0">
                <a:cs typeface="+mn-ea"/>
                <a:sym typeface="+mn-lt"/>
              </a:rPr>
              <a:t>DevOps</a:t>
            </a:r>
            <a:r>
              <a:rPr lang="zh-CN" altLang="en-US" sz="1599" b="1" dirty="0">
                <a:cs typeface="+mn-ea"/>
                <a:sym typeface="+mn-lt"/>
              </a:rPr>
              <a:t>领先企业的观点</a:t>
            </a:r>
          </a:p>
        </p:txBody>
      </p:sp>
      <p:sp>
        <p:nvSpPr>
          <p:cNvPr id="22" name="矩形 21"/>
          <p:cNvSpPr/>
          <p:nvPr/>
        </p:nvSpPr>
        <p:spPr>
          <a:xfrm>
            <a:off x="731838" y="3151614"/>
            <a:ext cx="5471047" cy="338426"/>
          </a:xfrm>
          <a:prstGeom prst="rect">
            <a:avLst/>
          </a:prstGeom>
          <a:noFill/>
        </p:spPr>
        <p:txBody>
          <a:bodyPr wrap="square">
            <a:spAutoFit/>
          </a:bodyPr>
          <a:lstStyle/>
          <a:p>
            <a:r>
              <a:rPr lang="en-US" altLang="zh-CN" sz="1599" b="1" dirty="0">
                <a:cs typeface="+mn-ea"/>
                <a:sym typeface="+mn-lt"/>
              </a:rPr>
              <a:t>DevOps</a:t>
            </a:r>
            <a:r>
              <a:rPr lang="zh-CN" altLang="en-US" sz="1599" b="1" dirty="0">
                <a:cs typeface="+mn-ea"/>
                <a:sym typeface="+mn-lt"/>
              </a:rPr>
              <a:t>专家的观点</a:t>
            </a:r>
          </a:p>
        </p:txBody>
      </p:sp>
      <p:sp>
        <p:nvSpPr>
          <p:cNvPr id="7" name="任意多边形 6"/>
          <p:cNvSpPr/>
          <p:nvPr/>
        </p:nvSpPr>
        <p:spPr>
          <a:xfrm>
            <a:off x="829204" y="3592865"/>
            <a:ext cx="2286327" cy="1830370"/>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打破开发与运维之间的孤岛</a:t>
            </a:r>
            <a:r>
              <a:rPr lang="zh-CN" altLang="en-US" sz="1200" dirty="0">
                <a:cs typeface="+mn-ea"/>
                <a:sym typeface="+mn-lt"/>
              </a:rPr>
              <a:t>，积极协作。广义上指整个组织级的协作优化，包括</a:t>
            </a:r>
            <a:r>
              <a:rPr lang="en-US" altLang="zh-CN" sz="1200" dirty="0">
                <a:cs typeface="+mn-ea"/>
                <a:sym typeface="+mn-lt"/>
              </a:rPr>
              <a:t>IT</a:t>
            </a:r>
            <a:r>
              <a:rPr lang="zh-CN" altLang="en-US" sz="1200" dirty="0">
                <a:cs typeface="+mn-ea"/>
                <a:sym typeface="+mn-lt"/>
              </a:rPr>
              <a:t>、</a:t>
            </a:r>
            <a:r>
              <a:rPr lang="en-US" altLang="zh-CN" sz="1200" dirty="0">
                <a:cs typeface="+mn-ea"/>
                <a:sym typeface="+mn-lt"/>
              </a:rPr>
              <a:t>HR</a:t>
            </a:r>
            <a:r>
              <a:rPr lang="zh-CN" altLang="en-US" sz="1200" dirty="0">
                <a:cs typeface="+mn-ea"/>
                <a:sym typeface="+mn-lt"/>
              </a:rPr>
              <a:t>、财务、和公司供应商。约束理论告诉我们，需要优化整体而非单个“孤岛”。整体是与客户问题相关的业务，从精益角度来说，是整个价值链。</a:t>
            </a:r>
            <a:endParaRPr lang="en-US" altLang="zh-CN" sz="1200" dirty="0">
              <a:cs typeface="+mn-ea"/>
              <a:sym typeface="+mn-lt"/>
            </a:endParaRPr>
          </a:p>
        </p:txBody>
      </p:sp>
      <p:sp>
        <p:nvSpPr>
          <p:cNvPr id="8" name="任意多边形 7"/>
          <p:cNvSpPr/>
          <p:nvPr/>
        </p:nvSpPr>
        <p:spPr>
          <a:xfrm>
            <a:off x="829206" y="5078067"/>
            <a:ext cx="2286326" cy="880463"/>
          </a:xfrm>
          <a:custGeom>
            <a:avLst/>
            <a:gdLst>
              <a:gd name="connsiteX0" fmla="*/ 0 w 2426748"/>
              <a:gd name="connsiteY0" fmla="*/ 0 h 778951"/>
              <a:gd name="connsiteX1" fmla="*/ 2426748 w 2426748"/>
              <a:gd name="connsiteY1" fmla="*/ 0 h 778951"/>
              <a:gd name="connsiteX2" fmla="*/ 2426748 w 2426748"/>
              <a:gd name="connsiteY2" fmla="*/ 778951 h 778951"/>
              <a:gd name="connsiteX3" fmla="*/ 0 w 2426748"/>
              <a:gd name="connsiteY3" fmla="*/ 778951 h 778951"/>
              <a:gd name="connsiteX4" fmla="*/ 0 w 2426748"/>
              <a:gd name="connsiteY4" fmla="*/ 0 h 77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778951">
                <a:moveTo>
                  <a:pt x="0" y="0"/>
                </a:moveTo>
                <a:lnTo>
                  <a:pt x="2426748" y="0"/>
                </a:lnTo>
                <a:lnTo>
                  <a:pt x="2426748" y="778951"/>
                </a:lnTo>
                <a:lnTo>
                  <a:pt x="0" y="778951"/>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cs typeface="+mn-ea"/>
                <a:sym typeface="+mn-lt"/>
              </a:rPr>
              <a:t>Patrick </a:t>
            </a:r>
            <a:r>
              <a:rPr lang="en-US" altLang="zh-CN" sz="1200" dirty="0" err="1">
                <a:cs typeface="+mn-ea"/>
                <a:sym typeface="+mn-lt"/>
              </a:rPr>
              <a:t>Debois</a:t>
            </a:r>
            <a:r>
              <a:rPr lang="en-US" altLang="zh-CN" sz="1200" dirty="0">
                <a:cs typeface="+mn-ea"/>
                <a:sym typeface="+mn-lt"/>
              </a:rPr>
              <a:t> </a:t>
            </a:r>
            <a:r>
              <a:rPr lang="zh-CN" altLang="en-US" sz="1200" dirty="0">
                <a:cs typeface="+mn-ea"/>
                <a:sym typeface="+mn-lt"/>
              </a:rPr>
              <a:t>，</a:t>
            </a:r>
            <a:r>
              <a:rPr lang="en-US" altLang="zh-CN" sz="1200" dirty="0">
                <a:cs typeface="+mn-ea"/>
                <a:sym typeface="+mn-lt"/>
              </a:rPr>
              <a:t>DevOps</a:t>
            </a:r>
            <a:r>
              <a:rPr lang="zh-CN" altLang="en-US" sz="1200" dirty="0">
                <a:cs typeface="+mn-ea"/>
                <a:sym typeface="+mn-lt"/>
              </a:rPr>
              <a:t>名词的发明和运动的推动者，</a:t>
            </a:r>
            <a:r>
              <a:rPr lang="en-US" altLang="zh-CN" sz="1200" dirty="0">
                <a:cs typeface="+mn-ea"/>
                <a:sym typeface="+mn-lt"/>
              </a:rPr>
              <a:t>DevOps Days</a:t>
            </a:r>
            <a:r>
              <a:rPr lang="zh-CN" altLang="en-US" sz="1200" dirty="0">
                <a:cs typeface="+mn-ea"/>
                <a:sym typeface="+mn-lt"/>
              </a:rPr>
              <a:t>创办人之一。</a:t>
            </a:r>
            <a:endParaRPr lang="en-US" altLang="zh-CN" sz="1200" dirty="0">
              <a:cs typeface="+mn-ea"/>
              <a:sym typeface="+mn-lt"/>
            </a:endParaRPr>
          </a:p>
        </p:txBody>
      </p:sp>
      <p:sp>
        <p:nvSpPr>
          <p:cNvPr id="13" name="任意多边形 12"/>
          <p:cNvSpPr/>
          <p:nvPr/>
        </p:nvSpPr>
        <p:spPr>
          <a:xfrm>
            <a:off x="3665508" y="3592864"/>
            <a:ext cx="2286327" cy="1829569"/>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通常指的是新兴的专业化运动</a:t>
            </a:r>
            <a:r>
              <a:rPr lang="zh-CN" altLang="en-US" sz="1200" dirty="0">
                <a:cs typeface="+mn-ea"/>
                <a:sym typeface="+mn-lt"/>
              </a:rPr>
              <a:t>，提倡开发和</a:t>
            </a:r>
            <a:r>
              <a:rPr lang="en-US" altLang="zh-CN" sz="1200" dirty="0">
                <a:cs typeface="+mn-ea"/>
                <a:sym typeface="+mn-lt"/>
              </a:rPr>
              <a:t>IT</a:t>
            </a:r>
            <a:r>
              <a:rPr lang="zh-CN" altLang="en-US" sz="1200" dirty="0">
                <a:cs typeface="+mn-ea"/>
                <a:sym typeface="+mn-lt"/>
              </a:rPr>
              <a:t>运维之间的高度协同，从而在完成高频率部署的同时，提高生产环境的可靠性、稳定性、弹性和安全性”。</a:t>
            </a:r>
            <a:r>
              <a:rPr lang="en-US" altLang="zh-CN" sz="1200" dirty="0">
                <a:cs typeface="+mn-ea"/>
                <a:sym typeface="+mn-lt"/>
              </a:rPr>
              <a:t>DevOps</a:t>
            </a:r>
            <a:r>
              <a:rPr lang="zh-CN" altLang="en-US" sz="1200" dirty="0">
                <a:cs typeface="+mn-ea"/>
                <a:sym typeface="+mn-lt"/>
              </a:rPr>
              <a:t>聚焦实现更快的上市时间，减少</a:t>
            </a:r>
            <a:r>
              <a:rPr lang="en-US" altLang="zh-CN" sz="1200" dirty="0">
                <a:cs typeface="+mn-ea"/>
                <a:sym typeface="+mn-lt"/>
              </a:rPr>
              <a:t>IT</a:t>
            </a:r>
            <a:r>
              <a:rPr lang="zh-CN" altLang="en-US" sz="1200" dirty="0">
                <a:cs typeface="+mn-ea"/>
                <a:sym typeface="+mn-lt"/>
              </a:rPr>
              <a:t>浪费，提高组织效率。</a:t>
            </a:r>
            <a:endParaRPr lang="en-US" altLang="zh-CN" sz="1200" dirty="0">
              <a:cs typeface="+mn-ea"/>
              <a:sym typeface="+mn-lt"/>
            </a:endParaRPr>
          </a:p>
        </p:txBody>
      </p:sp>
      <p:sp>
        <p:nvSpPr>
          <p:cNvPr id="14" name="任意多边形 13"/>
          <p:cNvSpPr/>
          <p:nvPr/>
        </p:nvSpPr>
        <p:spPr>
          <a:xfrm>
            <a:off x="3667338" y="5041686"/>
            <a:ext cx="2284499" cy="916844"/>
          </a:xfrm>
          <a:custGeom>
            <a:avLst/>
            <a:gdLst>
              <a:gd name="connsiteX0" fmla="*/ 0 w 2426748"/>
              <a:gd name="connsiteY0" fmla="*/ 0 h 1170437"/>
              <a:gd name="connsiteX1" fmla="*/ 2426748 w 2426748"/>
              <a:gd name="connsiteY1" fmla="*/ 0 h 1170437"/>
              <a:gd name="connsiteX2" fmla="*/ 2426748 w 2426748"/>
              <a:gd name="connsiteY2" fmla="*/ 1170437 h 1170437"/>
              <a:gd name="connsiteX3" fmla="*/ 0 w 2426748"/>
              <a:gd name="connsiteY3" fmla="*/ 1170437 h 1170437"/>
              <a:gd name="connsiteX4" fmla="*/ 0 w 2426748"/>
              <a:gd name="connsiteY4" fmla="*/ 0 h 117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1170437">
                <a:moveTo>
                  <a:pt x="0" y="0"/>
                </a:moveTo>
                <a:lnTo>
                  <a:pt x="2426748" y="0"/>
                </a:lnTo>
                <a:lnTo>
                  <a:pt x="2426748" y="1170437"/>
                </a:lnTo>
                <a:lnTo>
                  <a:pt x="0" y="1170437"/>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solidFill>
                  <a:prstClr val="black"/>
                </a:solidFill>
                <a:cs typeface="+mn-ea"/>
                <a:sym typeface="+mn-lt"/>
              </a:rPr>
              <a:t>Gene Kim</a:t>
            </a:r>
            <a:r>
              <a:rPr lang="zh-CN" altLang="en-US" sz="1200" dirty="0">
                <a:solidFill>
                  <a:prstClr val="black"/>
                </a:solidFill>
                <a:cs typeface="+mn-ea"/>
                <a:sym typeface="+mn-lt"/>
              </a:rPr>
              <a:t>，</a:t>
            </a:r>
            <a:r>
              <a:rPr lang="en-US" altLang="zh-CN" sz="1200" dirty="0">
                <a:solidFill>
                  <a:prstClr val="black"/>
                </a:solidFill>
                <a:cs typeface="+mn-ea"/>
                <a:sym typeface="+mn-lt"/>
              </a:rPr>
              <a:t>DevOps</a:t>
            </a:r>
            <a:r>
              <a:rPr lang="zh-CN" altLang="en-US" sz="1200" dirty="0">
                <a:solidFill>
                  <a:prstClr val="black"/>
                </a:solidFill>
                <a:cs typeface="+mn-ea"/>
                <a:sym typeface="+mn-lt"/>
              </a:rPr>
              <a:t>领导者，</a:t>
            </a:r>
            <a:r>
              <a:rPr lang="en-US" altLang="zh-CN" sz="1200" dirty="0">
                <a:solidFill>
                  <a:prstClr val="black"/>
                </a:solidFill>
                <a:cs typeface="+mn-ea"/>
                <a:sym typeface="+mn-lt"/>
              </a:rPr>
              <a:t>《The Phoenix Project: A Novel About IT, DevOps》</a:t>
            </a:r>
            <a:r>
              <a:rPr lang="zh-CN" altLang="en-US" sz="1200" dirty="0">
                <a:solidFill>
                  <a:prstClr val="black"/>
                </a:solidFill>
                <a:cs typeface="+mn-ea"/>
                <a:sym typeface="+mn-lt"/>
              </a:rPr>
              <a:t>、</a:t>
            </a:r>
            <a:r>
              <a:rPr lang="en-US" altLang="zh-CN" sz="1200" dirty="0">
                <a:solidFill>
                  <a:prstClr val="black"/>
                </a:solidFill>
                <a:cs typeface="+mn-ea"/>
                <a:sym typeface="+mn-lt"/>
              </a:rPr>
              <a:t>《The Visible Ops Handbook》</a:t>
            </a:r>
            <a:r>
              <a:rPr lang="zh-CN" altLang="en-US" sz="1200" dirty="0">
                <a:solidFill>
                  <a:prstClr val="black"/>
                </a:solidFill>
                <a:cs typeface="+mn-ea"/>
                <a:sym typeface="+mn-lt"/>
              </a:rPr>
              <a:t>作者。</a:t>
            </a:r>
            <a:endParaRPr lang="en-US" altLang="zh-CN" sz="1200" dirty="0">
              <a:cs typeface="+mn-ea"/>
              <a:sym typeface="+mn-lt"/>
            </a:endParaRPr>
          </a:p>
        </p:txBody>
      </p:sp>
      <p:graphicFrame>
        <p:nvGraphicFramePr>
          <p:cNvPr id="26" name="图示 25"/>
          <p:cNvGraphicFramePr/>
          <p:nvPr>
            <p:extLst>
              <p:ext uri="{D42A27DB-BD31-4B8C-83A1-F6EECF244321}">
                <p14:modId xmlns:p14="http://schemas.microsoft.com/office/powerpoint/2010/main" val="3683990838"/>
              </p:ext>
            </p:extLst>
          </p:nvPr>
        </p:nvGraphicFramePr>
        <p:xfrm>
          <a:off x="6096000" y="1419966"/>
          <a:ext cx="5346165" cy="475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813020" y="1836927"/>
            <a:ext cx="5138817" cy="10229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33187">
              <a:lnSpc>
                <a:spcPct val="90000"/>
              </a:lnSpc>
              <a:spcBef>
                <a:spcPct val="0"/>
              </a:spcBef>
              <a:spcAft>
                <a:spcPct val="35000"/>
              </a:spcAft>
            </a:pPr>
            <a:r>
              <a:rPr lang="zh-CN" altLang="en-US" sz="1399" dirty="0">
                <a:solidFill>
                  <a:prstClr val="black"/>
                </a:solidFill>
                <a:cs typeface="+mn-ea"/>
                <a:sym typeface="+mn-lt"/>
              </a:rPr>
              <a:t>维基百科，</a:t>
            </a:r>
            <a:r>
              <a:rPr lang="en-US" altLang="zh-CN" sz="1399" dirty="0">
                <a:solidFill>
                  <a:prstClr val="black"/>
                </a:solidFill>
                <a:cs typeface="+mn-ea"/>
                <a:sym typeface="+mn-lt"/>
              </a:rPr>
              <a:t> </a:t>
            </a:r>
            <a:r>
              <a:rPr lang="en-US" altLang="zh-CN" sz="1399" dirty="0">
                <a:solidFill>
                  <a:prstClr val="black"/>
                </a:solidFill>
                <a:cs typeface="+mn-ea"/>
                <a:sym typeface="+mn-lt"/>
                <a:hlinkClick r:id="rId8"/>
              </a:rPr>
              <a:t>http://zh.wikipedia.org/wiki/DevOps</a:t>
            </a:r>
            <a:endParaRPr lang="en-US" altLang="zh-CN" sz="1399" dirty="0">
              <a:solidFill>
                <a:prstClr val="black"/>
              </a:solidFill>
              <a:cs typeface="+mn-ea"/>
              <a:sym typeface="+mn-lt"/>
            </a:endParaRPr>
          </a:p>
          <a:p>
            <a:pPr marL="0" lvl="1" defTabSz="399890">
              <a:lnSpc>
                <a:spcPct val="90000"/>
              </a:lnSpc>
              <a:spcBef>
                <a:spcPct val="0"/>
              </a:spcBef>
              <a:spcAft>
                <a:spcPct val="15000"/>
              </a:spcAft>
            </a:pPr>
            <a:r>
              <a:rPr lang="en-US" altLang="zh-CN" sz="1200" dirty="0" err="1">
                <a:solidFill>
                  <a:prstClr val="black"/>
                </a:solidFill>
                <a:cs typeface="+mn-ea"/>
                <a:sym typeface="+mn-lt"/>
              </a:rPr>
              <a:t>DevOps</a:t>
            </a:r>
            <a:r>
              <a:rPr lang="zh-CN" altLang="en-US" sz="1200" dirty="0">
                <a:solidFill>
                  <a:prstClr val="black"/>
                </a:solidFill>
                <a:cs typeface="+mn-ea"/>
                <a:sym typeface="+mn-lt"/>
              </a:rPr>
              <a:t>（</a:t>
            </a:r>
            <a:r>
              <a:rPr lang="en-US" altLang="zh-CN" sz="1200" dirty="0">
                <a:solidFill>
                  <a:prstClr val="black"/>
                </a:solidFill>
                <a:cs typeface="+mn-ea"/>
                <a:sym typeface="+mn-lt"/>
              </a:rPr>
              <a:t>Development</a:t>
            </a:r>
            <a:r>
              <a:rPr lang="zh-CN" altLang="en-US" sz="1200" dirty="0">
                <a:solidFill>
                  <a:prstClr val="black"/>
                </a:solidFill>
                <a:cs typeface="+mn-ea"/>
                <a:sym typeface="+mn-lt"/>
              </a:rPr>
              <a:t>和</a:t>
            </a:r>
            <a:r>
              <a:rPr lang="en-US" altLang="zh-CN" sz="1200" dirty="0">
                <a:solidFill>
                  <a:prstClr val="black"/>
                </a:solidFill>
                <a:cs typeface="+mn-ea"/>
                <a:sym typeface="+mn-lt"/>
              </a:rPr>
              <a:t>Operations</a:t>
            </a:r>
            <a:r>
              <a:rPr lang="zh-CN" altLang="en-US" sz="1200" dirty="0">
                <a:solidFill>
                  <a:prstClr val="black"/>
                </a:solidFill>
                <a:cs typeface="+mn-ea"/>
                <a:sym typeface="+mn-lt"/>
              </a:rPr>
              <a:t>的组合词）是一种重视“软件开发人员（</a:t>
            </a:r>
            <a:r>
              <a:rPr lang="en-US" altLang="zh-CN" sz="1200" dirty="0">
                <a:solidFill>
                  <a:prstClr val="black"/>
                </a:solidFill>
                <a:cs typeface="+mn-ea"/>
                <a:sym typeface="+mn-lt"/>
              </a:rPr>
              <a:t>Dev</a:t>
            </a:r>
            <a:r>
              <a:rPr lang="zh-CN" altLang="en-US" sz="1200" dirty="0">
                <a:solidFill>
                  <a:prstClr val="black"/>
                </a:solidFill>
                <a:cs typeface="+mn-ea"/>
                <a:sym typeface="+mn-lt"/>
              </a:rPr>
              <a:t>）”和“</a:t>
            </a:r>
            <a:r>
              <a:rPr lang="en-US" altLang="zh-CN" sz="1200" dirty="0">
                <a:solidFill>
                  <a:prstClr val="black"/>
                </a:solidFill>
                <a:cs typeface="+mn-ea"/>
                <a:sym typeface="+mn-lt"/>
              </a:rPr>
              <a:t>IT</a:t>
            </a:r>
            <a:r>
              <a:rPr lang="zh-CN" altLang="en-US" sz="1200" dirty="0">
                <a:solidFill>
                  <a:prstClr val="black"/>
                </a:solidFill>
                <a:cs typeface="+mn-ea"/>
                <a:sym typeface="+mn-lt"/>
              </a:rPr>
              <a:t>运维技术人员（</a:t>
            </a:r>
            <a:r>
              <a:rPr lang="en-US" altLang="zh-CN" sz="1200" dirty="0">
                <a:solidFill>
                  <a:prstClr val="black"/>
                </a:solidFill>
                <a:cs typeface="+mn-ea"/>
                <a:sym typeface="+mn-lt"/>
              </a:rPr>
              <a:t>Ops</a:t>
            </a:r>
            <a:r>
              <a:rPr lang="zh-CN" altLang="en-US" sz="1200" dirty="0">
                <a:solidFill>
                  <a:prstClr val="black"/>
                </a:solidFill>
                <a:cs typeface="+mn-ea"/>
                <a:sym typeface="+mn-lt"/>
              </a:rPr>
              <a:t>）”之间沟通合作的文化、运动或惯例。透过自动化“软件交付”和“架构变更”的流程，来使得构建、测试、发布软件能够更加地快捷、频繁和可靠。</a:t>
            </a:r>
            <a:endParaRPr lang="zh-CN" altLang="en-US" sz="3199" dirty="0">
              <a:cs typeface="+mn-ea"/>
              <a:sym typeface="+mn-lt"/>
            </a:endParaRPr>
          </a:p>
        </p:txBody>
      </p:sp>
    </p:spTree>
    <p:extLst>
      <p:ext uri="{BB962C8B-B14F-4D97-AF65-F5344CB8AC3E}">
        <p14:creationId xmlns:p14="http://schemas.microsoft.com/office/powerpoint/2010/main" val="84156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latin typeface="+mn-lt"/>
                <a:ea typeface="+mn-ea"/>
                <a:cs typeface="+mn-ea"/>
                <a:sym typeface="+mn-lt"/>
              </a:rPr>
              <a:t>DevOps</a:t>
            </a:r>
            <a:r>
              <a:rPr kumimoji="1" lang="zh-CN" altLang="en-US" dirty="0">
                <a:latin typeface="+mn-lt"/>
                <a:ea typeface="+mn-ea"/>
                <a:cs typeface="+mn-ea"/>
                <a:sym typeface="+mn-lt"/>
              </a:rPr>
              <a:t>生命周期过程</a:t>
            </a:r>
            <a:r>
              <a:rPr lang="en-US" altLang="zh-CN" dirty="0">
                <a:latin typeface="+mn-lt"/>
                <a:ea typeface="+mn-ea"/>
                <a:cs typeface="+mn-ea"/>
                <a:sym typeface="+mn-lt"/>
              </a:rPr>
              <a:t>: </a:t>
            </a:r>
            <a:r>
              <a:rPr kumimoji="1" lang="zh-CN" altLang="zh-CN" dirty="0">
                <a:latin typeface="+mn-lt"/>
                <a:ea typeface="+mn-ea"/>
                <a:cs typeface="+mn-ea"/>
              </a:rPr>
              <a:t>持续交付是持续集成的延伸</a:t>
            </a:r>
            <a:endParaRPr kumimoji="1" lang="zh-CN" altLang="en-US" dirty="0">
              <a:latin typeface="+mn-lt"/>
              <a:ea typeface="+mn-ea"/>
              <a:cs typeface="+mn-ea"/>
              <a:sym typeface="+mn-lt"/>
            </a:endParaRPr>
          </a:p>
        </p:txBody>
      </p:sp>
      <p:grpSp>
        <p:nvGrpSpPr>
          <p:cNvPr id="3" name="组合 2"/>
          <p:cNvGrpSpPr/>
          <p:nvPr/>
        </p:nvGrpSpPr>
        <p:grpSpPr>
          <a:xfrm>
            <a:off x="1649051" y="1327812"/>
            <a:ext cx="9136026" cy="4605980"/>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endParaRPr lang="zh-CN" altLang="en-US" sz="1600">
                <a:solidFill>
                  <a:schemeClr val="tx1"/>
                </a:solidFill>
                <a:cs typeface="+mn-ea"/>
                <a:sym typeface="+mn-lt"/>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计划</a:t>
              </a: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构建</a:t>
              </a: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部署</a:t>
              </a:r>
            </a:p>
          </p:txBody>
        </p:sp>
        <p:sp>
          <p:nvSpPr>
            <p:cNvPr id="24" name="文本框 289"/>
            <p:cNvSpPr txBox="1"/>
            <p:nvPr/>
          </p:nvSpPr>
          <p:spPr>
            <a:xfrm>
              <a:off x="2718331" y="1796671"/>
              <a:ext cx="562166" cy="290915"/>
            </a:xfrm>
            <a:prstGeom prst="rect">
              <a:avLst/>
            </a:prstGeom>
            <a:noFill/>
          </p:spPr>
          <p:txBody>
            <a:bodyPr wrap="square" rtlCol="0">
              <a:spAutoFit/>
            </a:bodyPr>
            <a:lstStyle/>
            <a:p>
              <a:pPr defTabSz="914057"/>
              <a:r>
                <a:rPr lang="en-US" altLang="zh-CN" sz="1600" dirty="0">
                  <a:cs typeface="+mn-ea"/>
                  <a:sym typeface="+mn-lt"/>
                </a:rPr>
                <a:t>Dev</a:t>
              </a:r>
              <a:endParaRPr lang="zh-CN" altLang="en-US" sz="1600" dirty="0">
                <a:cs typeface="+mn-ea"/>
                <a:sym typeface="+mn-lt"/>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运维</a:t>
              </a:r>
              <a:r>
                <a:rPr lang="en-US" altLang="zh-CN" sz="1600" dirty="0">
                  <a:solidFill>
                    <a:schemeClr val="tx1"/>
                  </a:solidFill>
                  <a:cs typeface="+mn-ea"/>
                  <a:sym typeface="+mn-lt"/>
                </a:rPr>
                <a:t>/</a:t>
              </a:r>
              <a:r>
                <a:rPr lang="zh-CN" altLang="en-US" sz="1600" dirty="0">
                  <a:solidFill>
                    <a:schemeClr val="tx1"/>
                  </a:solidFill>
                  <a:cs typeface="+mn-ea"/>
                  <a:sym typeface="+mn-lt"/>
                </a:rPr>
                <a:t>运营</a:t>
              </a:r>
            </a:p>
          </p:txBody>
        </p:sp>
        <p:sp>
          <p:nvSpPr>
            <p:cNvPr id="27" name="文本框 292"/>
            <p:cNvSpPr txBox="1"/>
            <p:nvPr/>
          </p:nvSpPr>
          <p:spPr>
            <a:xfrm>
              <a:off x="6309927" y="1789454"/>
              <a:ext cx="440928" cy="290995"/>
            </a:xfrm>
            <a:prstGeom prst="rect">
              <a:avLst/>
            </a:prstGeom>
            <a:noFill/>
          </p:spPr>
          <p:txBody>
            <a:bodyPr wrap="none" rtlCol="0">
              <a:spAutoFit/>
            </a:bodyPr>
            <a:lstStyle/>
            <a:p>
              <a:pPr defTabSz="914057"/>
              <a:r>
                <a:rPr lang="en-US" altLang="zh-CN" sz="1600" dirty="0">
                  <a:cs typeface="+mn-ea"/>
                  <a:sym typeface="+mn-lt"/>
                </a:rPr>
                <a:t>Ops</a:t>
              </a:r>
              <a:endParaRPr lang="zh-CN" altLang="en-US" sz="1600" dirty="0">
                <a:cs typeface="+mn-ea"/>
                <a:sym typeface="+mn-lt"/>
              </a:endParaRPr>
            </a:p>
          </p:txBody>
        </p:sp>
        <p:cxnSp>
          <p:nvCxnSpPr>
            <p:cNvPr id="28" name="直接连接符 27"/>
            <p:cNvCxnSpPr/>
            <p:nvPr/>
          </p:nvCxnSpPr>
          <p:spPr>
            <a:xfrm>
              <a:off x="1094380" y="329521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1041" y="3415509"/>
              <a:ext cx="1397867"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05274" cy="290915"/>
            </a:xfrm>
            <a:prstGeom prst="rect">
              <a:avLst/>
            </a:prstGeom>
            <a:noFill/>
          </p:spPr>
          <p:txBody>
            <a:bodyPr wrap="none" rtlCol="0">
              <a:spAutoFit/>
            </a:bodyPr>
            <a:lstStyle/>
            <a:p>
              <a:pPr defTabSz="914057"/>
              <a:r>
                <a:rPr lang="zh-CN" altLang="en-US" sz="1600" b="1" dirty="0">
                  <a:cs typeface="+mn-ea"/>
                  <a:sym typeface="+mn-lt"/>
                </a:rPr>
                <a:t>持续集成</a:t>
              </a: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91718" y="3390245"/>
              <a:ext cx="1142157"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624509"/>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flipV="1">
              <a:off x="1091041" y="3734488"/>
              <a:ext cx="2383978" cy="447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05274" cy="290915"/>
            </a:xfrm>
            <a:prstGeom prst="rect">
              <a:avLst/>
            </a:prstGeom>
            <a:noFill/>
          </p:spPr>
          <p:txBody>
            <a:bodyPr wrap="none" rtlCol="0">
              <a:spAutoFit/>
            </a:bodyPr>
            <a:lstStyle/>
            <a:p>
              <a:pPr defTabSz="914057"/>
              <a:r>
                <a:rPr lang="zh-CN" altLang="en-US" sz="1600" b="1" dirty="0">
                  <a:cs typeface="+mn-ea"/>
                  <a:sym typeface="+mn-lt"/>
                </a:rPr>
                <a:t>持续交付</a:t>
              </a:r>
            </a:p>
          </p:txBody>
        </p:sp>
        <p:cxnSp>
          <p:nvCxnSpPr>
            <p:cNvPr id="36" name="直接连接符 35"/>
            <p:cNvCxnSpPr/>
            <p:nvPr/>
          </p:nvCxnSpPr>
          <p:spPr>
            <a:xfrm>
              <a:off x="6531130" y="361281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a:off x="4280293" y="3734488"/>
              <a:ext cx="2255867" cy="447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flipV="1">
              <a:off x="2992242" y="3983192"/>
              <a:ext cx="1801329"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44785" cy="290915"/>
            </a:xfrm>
            <a:prstGeom prst="rect">
              <a:avLst/>
            </a:prstGeom>
            <a:noFill/>
          </p:spPr>
          <p:txBody>
            <a:bodyPr wrap="none" rtlCol="0">
              <a:spAutoFit/>
            </a:bodyPr>
            <a:lstStyle/>
            <a:p>
              <a:pPr defTabSz="914057"/>
              <a:r>
                <a:rPr lang="zh-CN" altLang="en-US" sz="1600" b="1" dirty="0">
                  <a:cs typeface="+mn-ea"/>
                  <a:sym typeface="+mn-lt"/>
                </a:rPr>
                <a:t>自动化</a:t>
              </a: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38355" y="3983192"/>
              <a:ext cx="2029043"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4" name="文本框 309"/>
            <p:cNvSpPr txBox="1"/>
            <p:nvPr/>
          </p:nvSpPr>
          <p:spPr>
            <a:xfrm>
              <a:off x="3955608" y="4617132"/>
              <a:ext cx="479159" cy="290915"/>
            </a:xfrm>
            <a:prstGeom prst="rect">
              <a:avLst/>
            </a:prstGeom>
            <a:noFill/>
          </p:spPr>
          <p:txBody>
            <a:bodyPr wrap="none" rtlCol="0">
              <a:spAutoFit/>
            </a:bodyPr>
            <a:lstStyle/>
            <a:p>
              <a:pPr defTabSz="914057"/>
              <a:r>
                <a:rPr lang="zh-CN" altLang="en-US" sz="1600" b="1" dirty="0">
                  <a:cs typeface="+mn-ea"/>
                  <a:sym typeface="+mn-lt"/>
                </a:rPr>
                <a:t>度量</a:t>
              </a:r>
            </a:p>
          </p:txBody>
        </p:sp>
        <p:sp>
          <p:nvSpPr>
            <p:cNvPr id="45" name="圆角矩形 44"/>
            <p:cNvSpPr/>
            <p:nvPr/>
          </p:nvSpPr>
          <p:spPr>
            <a:xfrm>
              <a:off x="3245823" y="494915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监控</a:t>
              </a:r>
            </a:p>
          </p:txBody>
        </p:sp>
        <p:sp>
          <p:nvSpPr>
            <p:cNvPr id="46" name="圆角矩形 45"/>
            <p:cNvSpPr/>
            <p:nvPr/>
          </p:nvSpPr>
          <p:spPr>
            <a:xfrm>
              <a:off x="3965529" y="494116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指标</a:t>
              </a:r>
            </a:p>
          </p:txBody>
        </p:sp>
        <p:sp>
          <p:nvSpPr>
            <p:cNvPr id="47" name="圆角矩形 46"/>
            <p:cNvSpPr/>
            <p:nvPr/>
          </p:nvSpPr>
          <p:spPr>
            <a:xfrm>
              <a:off x="4650990" y="4946472"/>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分析</a:t>
              </a: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476591" cy="290915"/>
            </a:xfrm>
            <a:prstGeom prst="rect">
              <a:avLst/>
            </a:prstGeom>
            <a:noFill/>
          </p:spPr>
          <p:txBody>
            <a:bodyPr wrap="none" rtlCol="0">
              <a:spAutoFit/>
            </a:bodyPr>
            <a:lstStyle/>
            <a:p>
              <a:pPr defTabSz="914057"/>
              <a:r>
                <a:rPr lang="zh-CN" altLang="en-US" sz="1600" dirty="0">
                  <a:cs typeface="+mn-ea"/>
                  <a:sym typeface="+mn-lt"/>
                </a:rPr>
                <a:t>监控</a:t>
              </a: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938399"/>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10713"/>
              <a:ext cx="479471" cy="291105"/>
            </a:xfrm>
            <a:prstGeom prst="rect">
              <a:avLst/>
            </a:prstGeom>
            <a:noFill/>
          </p:spPr>
          <p:txBody>
            <a:bodyPr wrap="none" rtlCol="0">
              <a:spAutoFit/>
            </a:bodyPr>
            <a:lstStyle/>
            <a:p>
              <a:r>
                <a:rPr lang="zh-CN" altLang="en-US" sz="1600" b="1" dirty="0">
                  <a:cs typeface="+mn-ea"/>
                  <a:sym typeface="+mn-lt"/>
                </a:rPr>
                <a:t>分享</a:t>
              </a:r>
            </a:p>
          </p:txBody>
        </p:sp>
        <p:sp>
          <p:nvSpPr>
            <p:cNvPr id="58" name="文本框 323"/>
            <p:cNvSpPr txBox="1"/>
            <p:nvPr/>
          </p:nvSpPr>
          <p:spPr>
            <a:xfrm>
              <a:off x="4811698" y="2060848"/>
              <a:ext cx="805798" cy="291105"/>
            </a:xfrm>
            <a:prstGeom prst="rect">
              <a:avLst/>
            </a:prstGeom>
            <a:noFill/>
          </p:spPr>
          <p:txBody>
            <a:bodyPr wrap="none" rtlCol="0">
              <a:spAutoFit/>
            </a:bodyPr>
            <a:lstStyle/>
            <a:p>
              <a:r>
                <a:rPr lang="zh-CN" altLang="en-US" sz="1600" dirty="0">
                  <a:cs typeface="+mn-ea"/>
                  <a:sym typeface="+mn-lt"/>
                </a:rPr>
                <a:t>打破壁垒</a:t>
              </a: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4" name="Freeform 184"/>
              <p:cNvSpPr>
                <a:spLocks/>
              </p:cNvSpPr>
              <p:nvPr/>
            </p:nvSpPr>
            <p:spPr bwMode="auto">
              <a:xfrm>
                <a:off x="2569" y="2144"/>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94" name="Freeform 229"/>
              <p:cNvSpPr>
                <a:spLocks/>
              </p:cNvSpPr>
              <p:nvPr/>
            </p:nvSpPr>
            <p:spPr bwMode="auto">
              <a:xfrm>
                <a:off x="3134" y="3052"/>
                <a:ext cx="685" cy="337"/>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95" name="文本框 325"/>
            <p:cNvSpPr txBox="1"/>
            <p:nvPr/>
          </p:nvSpPr>
          <p:spPr>
            <a:xfrm>
              <a:off x="6779212" y="4751984"/>
              <a:ext cx="476901" cy="291105"/>
            </a:xfrm>
            <a:prstGeom prst="rect">
              <a:avLst/>
            </a:prstGeom>
            <a:noFill/>
          </p:spPr>
          <p:txBody>
            <a:bodyPr wrap="none" rtlCol="0">
              <a:spAutoFit/>
            </a:bodyPr>
            <a:lstStyle/>
            <a:p>
              <a:r>
                <a:rPr lang="zh-CN" altLang="en-US" sz="1600" dirty="0">
                  <a:cs typeface="+mn-ea"/>
                  <a:sym typeface="+mn-lt"/>
                </a:rPr>
                <a:t>精益</a:t>
              </a: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132" name="文本框 327"/>
            <p:cNvSpPr txBox="1"/>
            <p:nvPr/>
          </p:nvSpPr>
          <p:spPr>
            <a:xfrm>
              <a:off x="1414616" y="4700173"/>
              <a:ext cx="476901" cy="291105"/>
            </a:xfrm>
            <a:prstGeom prst="rect">
              <a:avLst/>
            </a:prstGeom>
            <a:noFill/>
          </p:spPr>
          <p:txBody>
            <a:bodyPr wrap="none" rtlCol="0">
              <a:spAutoFit/>
            </a:bodyPr>
            <a:lstStyle/>
            <a:p>
              <a:r>
                <a:rPr lang="zh-CN" altLang="en-US" sz="1600" dirty="0">
                  <a:cs typeface="+mn-ea"/>
                  <a:sym typeface="+mn-lt"/>
                </a:rPr>
                <a:t>敏捷</a:t>
              </a:r>
              <a:endParaRPr lang="en-US" altLang="zh-CN" sz="1600" dirty="0">
                <a:cs typeface="+mn-ea"/>
                <a:sym typeface="+mn-lt"/>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en-US" altLang="zh-CN" sz="1600" dirty="0">
                <a:solidFill>
                  <a:schemeClr val="tx1"/>
                </a:solidFill>
                <a:cs typeface="+mn-ea"/>
                <a:sym typeface="+mn-lt"/>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r>
                <a:rPr lang="zh-CN" altLang="en-US" sz="1600" dirty="0">
                  <a:solidFill>
                    <a:schemeClr val="tx1"/>
                  </a:solidFill>
                  <a:cs typeface="+mn-ea"/>
                  <a:sym typeface="+mn-lt"/>
                </a:rPr>
                <a:t>文化</a:t>
              </a: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反馈</a:t>
              </a:r>
            </a:p>
          </p:txBody>
        </p:sp>
        <p:sp>
          <p:nvSpPr>
            <p:cNvPr id="137" name="TextBox 136"/>
            <p:cNvSpPr txBox="1"/>
            <p:nvPr/>
          </p:nvSpPr>
          <p:spPr bwMode="auto">
            <a:xfrm>
              <a:off x="4834069" y="2528900"/>
              <a:ext cx="593437" cy="298366"/>
            </a:xfrm>
            <a:prstGeom prst="rect">
              <a:avLst/>
            </a:prstGeom>
            <a:noFill/>
            <a:ln w="9525">
              <a:noFill/>
              <a:miter lim="800000"/>
              <a:headEnd/>
              <a:tailEnd/>
            </a:ln>
          </p:spPr>
          <p:txBody>
            <a:bodyPr wrap="none" lIns="99938" tIns="49965" rIns="99938" bIns="49965" rtlCol="0">
              <a:spAutoFit/>
            </a:bodyPr>
            <a:lstStyle/>
            <a:p>
              <a:pPr algn="ctr" defTabSz="1001147" eaLnBrk="0" hangingPunct="0"/>
              <a:r>
                <a:rPr lang="zh-CN" altLang="en-US" sz="1600" dirty="0">
                  <a:solidFill>
                    <a:srgbClr val="000000"/>
                  </a:solidFill>
                  <a:cs typeface="+mn-ea"/>
                  <a:sym typeface="+mn-lt"/>
                </a:rPr>
                <a:t>  发布</a:t>
              </a:r>
            </a:p>
          </p:txBody>
        </p:sp>
      </p:grpSp>
    </p:spTree>
    <p:extLst>
      <p:ext uri="{BB962C8B-B14F-4D97-AF65-F5344CB8AC3E}">
        <p14:creationId xmlns:p14="http://schemas.microsoft.com/office/powerpoint/2010/main" val="1232631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持续交付实施框架</a:t>
            </a:r>
          </a:p>
        </p:txBody>
      </p:sp>
      <p:grpSp>
        <p:nvGrpSpPr>
          <p:cNvPr id="50" name="组合 49"/>
          <p:cNvGrpSpPr/>
          <p:nvPr/>
        </p:nvGrpSpPr>
        <p:grpSpPr>
          <a:xfrm>
            <a:off x="998789" y="1556045"/>
            <a:ext cx="9716204" cy="4318313"/>
            <a:chOff x="1788281" y="2009421"/>
            <a:chExt cx="8125730" cy="4372701"/>
          </a:xfrm>
        </p:grpSpPr>
        <p:cxnSp>
          <p:nvCxnSpPr>
            <p:cNvPr id="51" name="Straight Connector 45"/>
            <p:cNvCxnSpPr/>
            <p:nvPr/>
          </p:nvCxnSpPr>
          <p:spPr>
            <a:xfrm>
              <a:off x="6265980" y="2487965"/>
              <a:ext cx="5461" cy="389415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6"/>
            <p:cNvCxnSpPr/>
            <p:nvPr/>
          </p:nvCxnSpPr>
          <p:spPr>
            <a:xfrm>
              <a:off x="3372947" y="2107807"/>
              <a:ext cx="4354" cy="42743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Arrow: Right 2"/>
            <p:cNvSpPr/>
            <p:nvPr/>
          </p:nvSpPr>
          <p:spPr bwMode="auto">
            <a:xfrm>
              <a:off x="2508923" y="2428940"/>
              <a:ext cx="7405088" cy="224158"/>
            </a:xfrm>
            <a:prstGeom prst="rightArrow">
              <a:avLst>
                <a:gd name="adj1" fmla="val 50000"/>
                <a:gd name="adj2" fmla="val 114706"/>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endParaRPr lang="en-AU" sz="1999" dirty="0">
                <a:solidFill>
                  <a:schemeClr val="bg1"/>
                </a:solidFill>
                <a:cs typeface="+mn-ea"/>
                <a:sym typeface="+mn-lt"/>
              </a:endParaRPr>
            </a:p>
          </p:txBody>
        </p:sp>
        <p:sp>
          <p:nvSpPr>
            <p:cNvPr id="54" name="TextBox 3"/>
            <p:cNvSpPr txBox="1"/>
            <p:nvPr/>
          </p:nvSpPr>
          <p:spPr>
            <a:xfrm>
              <a:off x="2740952" y="2015678"/>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5" name="TextBox 4"/>
            <p:cNvSpPr txBox="1"/>
            <p:nvPr/>
          </p:nvSpPr>
          <p:spPr>
            <a:xfrm>
              <a:off x="8456983" y="2009421"/>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altLang="zh-CN"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6" name="TextBox 5"/>
            <p:cNvSpPr txBox="1"/>
            <p:nvPr/>
          </p:nvSpPr>
          <p:spPr>
            <a:xfrm>
              <a:off x="4299696" y="2012549"/>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7" name="TextBox 6"/>
            <p:cNvSpPr txBox="1"/>
            <p:nvPr/>
          </p:nvSpPr>
          <p:spPr>
            <a:xfrm>
              <a:off x="5742245" y="2015678"/>
              <a:ext cx="1130280"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8" name="TextBox 7"/>
            <p:cNvSpPr txBox="1"/>
            <p:nvPr/>
          </p:nvSpPr>
          <p:spPr>
            <a:xfrm>
              <a:off x="7055995" y="2015678"/>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9" name="TextBox 8"/>
            <p:cNvSpPr txBox="1"/>
            <p:nvPr/>
          </p:nvSpPr>
          <p:spPr>
            <a:xfrm>
              <a:off x="1788758" y="324519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分支模型</a:t>
              </a:r>
              <a:endParaRPr lang="en-AU" sz="1200" b="1" dirty="0" err="1">
                <a:solidFill>
                  <a:schemeClr val="bg1"/>
                </a:solidFill>
                <a:cs typeface="+mn-ea"/>
                <a:sym typeface="+mn-lt"/>
              </a:endParaRPr>
            </a:p>
          </p:txBody>
        </p:sp>
        <p:sp>
          <p:nvSpPr>
            <p:cNvPr id="60" name="TextBox 9"/>
            <p:cNvSpPr txBox="1"/>
            <p:nvPr/>
          </p:nvSpPr>
          <p:spPr>
            <a:xfrm>
              <a:off x="1788281" y="375652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测试模型</a:t>
              </a:r>
              <a:endParaRPr lang="en-AU" sz="1200" b="1" dirty="0" err="1">
                <a:solidFill>
                  <a:schemeClr val="bg1"/>
                </a:solidFill>
                <a:cs typeface="+mn-ea"/>
                <a:sym typeface="+mn-lt"/>
              </a:endParaRPr>
            </a:p>
          </p:txBody>
        </p:sp>
        <p:sp>
          <p:nvSpPr>
            <p:cNvPr id="61" name="TextBox 10"/>
            <p:cNvSpPr txBox="1"/>
            <p:nvPr/>
          </p:nvSpPr>
          <p:spPr>
            <a:xfrm>
              <a:off x="1788283" y="4267440"/>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技术架构</a:t>
              </a:r>
              <a:endParaRPr lang="en-AU" sz="1200" b="1" dirty="0" err="1">
                <a:solidFill>
                  <a:schemeClr val="bg1"/>
                </a:solidFill>
                <a:cs typeface="+mn-ea"/>
                <a:sym typeface="+mn-lt"/>
              </a:endParaRPr>
            </a:p>
          </p:txBody>
        </p:sp>
        <p:sp>
          <p:nvSpPr>
            <p:cNvPr id="62" name="TextBox 11"/>
            <p:cNvSpPr txBox="1"/>
            <p:nvPr/>
          </p:nvSpPr>
          <p:spPr>
            <a:xfrm>
              <a:off x="1788282" y="4795496"/>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部署模型</a:t>
              </a:r>
              <a:endParaRPr lang="en-AU" sz="1200" b="1" dirty="0" err="1">
                <a:solidFill>
                  <a:schemeClr val="bg1"/>
                </a:solidFill>
                <a:cs typeface="+mn-ea"/>
                <a:sym typeface="+mn-lt"/>
              </a:endParaRPr>
            </a:p>
          </p:txBody>
        </p:sp>
        <p:sp>
          <p:nvSpPr>
            <p:cNvPr id="63" name="TextBox 12"/>
            <p:cNvSpPr txBox="1"/>
            <p:nvPr/>
          </p:nvSpPr>
          <p:spPr>
            <a:xfrm>
              <a:off x="1788281" y="5345792"/>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基础设施</a:t>
              </a:r>
              <a:endParaRPr lang="en-AU" sz="1200" b="1" dirty="0" err="1">
                <a:solidFill>
                  <a:schemeClr val="bg1"/>
                </a:solidFill>
                <a:cs typeface="+mn-ea"/>
                <a:sym typeface="+mn-lt"/>
              </a:endParaRPr>
            </a:p>
          </p:txBody>
        </p:sp>
        <p:sp>
          <p:nvSpPr>
            <p:cNvPr id="64" name="TextBox 13"/>
            <p:cNvSpPr txBox="1"/>
            <p:nvPr/>
          </p:nvSpPr>
          <p:spPr>
            <a:xfrm>
              <a:off x="1788281" y="5860808"/>
              <a:ext cx="662272" cy="388171"/>
            </a:xfrm>
            <a:prstGeom prst="rect">
              <a:avLst/>
            </a:prstGeom>
            <a:solidFill>
              <a:schemeClr val="accent1">
                <a:lumMod val="75000"/>
              </a:schemeClr>
            </a:solidFill>
          </p:spPr>
          <p:txBody>
            <a:bodyPr wrap="squar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数据库</a:t>
              </a:r>
              <a:endParaRPr lang="en-AU" sz="1200" b="1" dirty="0" err="1">
                <a:solidFill>
                  <a:schemeClr val="bg1"/>
                </a:solidFill>
                <a:cs typeface="+mn-ea"/>
                <a:sym typeface="+mn-lt"/>
              </a:endParaRPr>
            </a:p>
          </p:txBody>
        </p:sp>
        <p:sp>
          <p:nvSpPr>
            <p:cNvPr id="65" name="TextBox 14"/>
            <p:cNvSpPr txBox="1"/>
            <p:nvPr/>
          </p:nvSpPr>
          <p:spPr>
            <a:xfrm>
              <a:off x="1788281" y="2711568"/>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团队模型</a:t>
              </a:r>
              <a:endParaRPr lang="en-AU" sz="1200" b="1" dirty="0" err="1">
                <a:solidFill>
                  <a:schemeClr val="bg1"/>
                </a:solidFill>
                <a:cs typeface="+mn-ea"/>
                <a:sym typeface="+mn-lt"/>
              </a:endParaRPr>
            </a:p>
          </p:txBody>
        </p:sp>
        <p:sp>
          <p:nvSpPr>
            <p:cNvPr id="66" name="Rectangle 15"/>
            <p:cNvSpPr/>
            <p:nvPr/>
          </p:nvSpPr>
          <p:spPr bwMode="auto">
            <a:xfrm>
              <a:off x="2738655" y="270946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采用瀑布式开发的职能型矩阵结构</a:t>
              </a:r>
              <a:endParaRPr lang="en-AU" sz="1200" dirty="0">
                <a:solidFill>
                  <a:schemeClr val="bg1"/>
                </a:solidFill>
                <a:cs typeface="+mn-ea"/>
                <a:sym typeface="+mn-lt"/>
              </a:endParaRPr>
            </a:p>
          </p:txBody>
        </p:sp>
        <p:sp>
          <p:nvSpPr>
            <p:cNvPr id="67" name="Rectangle 16"/>
            <p:cNvSpPr/>
            <p:nvPr/>
          </p:nvSpPr>
          <p:spPr bwMode="auto">
            <a:xfrm>
              <a:off x="3861742" y="2915630"/>
              <a:ext cx="2339169" cy="16523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采用迭代式开发的职能型矩阵结构</a:t>
              </a:r>
              <a:endParaRPr lang="en-AU" sz="1200" dirty="0">
                <a:solidFill>
                  <a:schemeClr val="bg1"/>
                </a:solidFill>
                <a:cs typeface="+mn-ea"/>
                <a:sym typeface="+mn-lt"/>
              </a:endParaRPr>
            </a:p>
          </p:txBody>
        </p:sp>
        <p:sp>
          <p:nvSpPr>
            <p:cNvPr id="68" name="Rectangle 17"/>
            <p:cNvSpPr/>
            <p:nvPr/>
          </p:nvSpPr>
          <p:spPr bwMode="auto">
            <a:xfrm>
              <a:off x="6215404" y="2707994"/>
              <a:ext cx="3465741" cy="16002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采用迭代式开发的跨职能混合团队结构</a:t>
              </a:r>
              <a:endParaRPr lang="en-AU" sz="1200" dirty="0">
                <a:solidFill>
                  <a:schemeClr val="bg1"/>
                </a:solidFill>
                <a:cs typeface="+mn-ea"/>
                <a:sym typeface="+mn-lt"/>
              </a:endParaRPr>
            </a:p>
          </p:txBody>
        </p:sp>
        <p:sp>
          <p:nvSpPr>
            <p:cNvPr id="69" name="Rectangle 18"/>
            <p:cNvSpPr/>
            <p:nvPr/>
          </p:nvSpPr>
          <p:spPr bwMode="auto">
            <a:xfrm>
              <a:off x="2741427" y="320601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按照职能划分分支结构</a:t>
              </a:r>
              <a:endParaRPr lang="en-AU" sz="1200" dirty="0">
                <a:solidFill>
                  <a:schemeClr val="bg1"/>
                </a:solidFill>
                <a:cs typeface="+mn-ea"/>
                <a:sym typeface="+mn-lt"/>
              </a:endParaRPr>
            </a:p>
          </p:txBody>
        </p:sp>
        <p:sp>
          <p:nvSpPr>
            <p:cNvPr id="70" name="Rectangle 19"/>
            <p:cNvSpPr/>
            <p:nvPr/>
          </p:nvSpPr>
          <p:spPr bwMode="auto">
            <a:xfrm>
              <a:off x="4422614" y="3414463"/>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主干开发，分支发布</a:t>
              </a:r>
              <a:endParaRPr lang="en-AU" sz="1200" dirty="0">
                <a:solidFill>
                  <a:schemeClr val="bg1"/>
                </a:solidFill>
                <a:cs typeface="+mn-ea"/>
                <a:sym typeface="+mn-lt"/>
              </a:endParaRPr>
            </a:p>
          </p:txBody>
        </p:sp>
        <p:sp>
          <p:nvSpPr>
            <p:cNvPr id="71" name="Rectangle 20"/>
            <p:cNvSpPr/>
            <p:nvPr/>
          </p:nvSpPr>
          <p:spPr bwMode="auto">
            <a:xfrm>
              <a:off x="5375287" y="320162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主干开发，主干发布</a:t>
              </a:r>
              <a:endParaRPr lang="en-AU" sz="1200" dirty="0">
                <a:solidFill>
                  <a:schemeClr val="bg1"/>
                </a:solidFill>
                <a:cs typeface="+mn-ea"/>
                <a:sym typeface="+mn-lt"/>
              </a:endParaRPr>
            </a:p>
          </p:txBody>
        </p:sp>
        <p:sp>
          <p:nvSpPr>
            <p:cNvPr id="72" name="Rectangle 21"/>
            <p:cNvSpPr/>
            <p:nvPr/>
          </p:nvSpPr>
          <p:spPr bwMode="auto">
            <a:xfrm>
              <a:off x="7066156" y="3410072"/>
              <a:ext cx="2615466" cy="16754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特性分支，主干发布</a:t>
              </a:r>
              <a:endParaRPr lang="en-AU" sz="1200" dirty="0">
                <a:solidFill>
                  <a:schemeClr val="bg1"/>
                </a:solidFill>
                <a:cs typeface="+mn-ea"/>
                <a:sym typeface="+mn-lt"/>
              </a:endParaRPr>
            </a:p>
          </p:txBody>
        </p:sp>
        <p:sp>
          <p:nvSpPr>
            <p:cNvPr id="73" name="Rectangle 22"/>
            <p:cNvSpPr/>
            <p:nvPr/>
          </p:nvSpPr>
          <p:spPr bwMode="auto">
            <a:xfrm>
              <a:off x="2738654" y="3786420"/>
              <a:ext cx="2580115" cy="180350"/>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独立测试部门承担功能性测试和自动化测试</a:t>
              </a:r>
              <a:endParaRPr lang="en-AU" sz="1200" dirty="0">
                <a:solidFill>
                  <a:schemeClr val="bg1"/>
                </a:solidFill>
                <a:cs typeface="+mn-ea"/>
                <a:sym typeface="+mn-lt"/>
              </a:endParaRPr>
            </a:p>
          </p:txBody>
        </p:sp>
        <p:sp>
          <p:nvSpPr>
            <p:cNvPr id="74" name="Rectangle 23"/>
            <p:cNvSpPr/>
            <p:nvPr/>
          </p:nvSpPr>
          <p:spPr bwMode="auto">
            <a:xfrm>
              <a:off x="4422139" y="4011905"/>
              <a:ext cx="5259006"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开发与测试的混合团队，共同承担功能性测试和自动化测试</a:t>
              </a:r>
              <a:endParaRPr lang="en-AU" sz="1200" dirty="0">
                <a:solidFill>
                  <a:schemeClr val="bg1"/>
                </a:solidFill>
                <a:cs typeface="+mn-ea"/>
                <a:sym typeface="+mn-lt"/>
              </a:endParaRPr>
            </a:p>
          </p:txBody>
        </p:sp>
        <p:sp>
          <p:nvSpPr>
            <p:cNvPr id="75" name="Rectangle 24"/>
            <p:cNvSpPr/>
            <p:nvPr/>
          </p:nvSpPr>
          <p:spPr bwMode="auto">
            <a:xfrm>
              <a:off x="5374809" y="3785878"/>
              <a:ext cx="4306335" cy="18265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在流水线中自动运行的大量的单元测试，自动化功能测试和性能测试</a:t>
              </a:r>
              <a:endParaRPr lang="en-AU" sz="1200" dirty="0">
                <a:solidFill>
                  <a:schemeClr val="bg1"/>
                </a:solidFill>
                <a:cs typeface="+mn-ea"/>
                <a:sym typeface="+mn-lt"/>
              </a:endParaRPr>
            </a:p>
          </p:txBody>
        </p:sp>
        <p:sp>
          <p:nvSpPr>
            <p:cNvPr id="76" name="Rectangle 25"/>
            <p:cNvSpPr/>
            <p:nvPr/>
          </p:nvSpPr>
          <p:spPr bwMode="auto">
            <a:xfrm>
              <a:off x="2738655" y="4290108"/>
              <a:ext cx="2129503" cy="19425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整体全量部署的单体应用</a:t>
              </a:r>
              <a:endParaRPr lang="en-AU" sz="1200" dirty="0">
                <a:solidFill>
                  <a:schemeClr val="bg1"/>
                </a:solidFill>
                <a:cs typeface="+mn-ea"/>
                <a:sym typeface="+mn-lt"/>
              </a:endParaRPr>
            </a:p>
          </p:txBody>
        </p:sp>
        <p:sp>
          <p:nvSpPr>
            <p:cNvPr id="77" name="Rectangle 26"/>
            <p:cNvSpPr/>
            <p:nvPr/>
          </p:nvSpPr>
          <p:spPr bwMode="auto">
            <a:xfrm>
              <a:off x="4991985" y="4293440"/>
              <a:ext cx="4697741" cy="19144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可独立</a:t>
              </a:r>
              <a:r>
                <a:rPr lang="en-AU" altLang="zh-CN" sz="1200" dirty="0">
                  <a:solidFill>
                    <a:schemeClr val="bg1"/>
                  </a:solidFill>
                  <a:cs typeface="+mn-ea"/>
                  <a:sym typeface="+mn-lt"/>
                </a:rPr>
                <a:t>/</a:t>
              </a:r>
              <a:r>
                <a:rPr lang="zh-CN" altLang="en-US" sz="1200" dirty="0">
                  <a:solidFill>
                    <a:schemeClr val="bg1"/>
                  </a:solidFill>
                  <a:cs typeface="+mn-ea"/>
                  <a:sym typeface="+mn-lt"/>
                </a:rPr>
                <a:t>增量部署的单独产品</a:t>
              </a:r>
              <a:endParaRPr lang="en-AU" sz="1200" dirty="0">
                <a:solidFill>
                  <a:schemeClr val="bg1"/>
                </a:solidFill>
                <a:cs typeface="+mn-ea"/>
                <a:sym typeface="+mn-lt"/>
              </a:endParaRPr>
            </a:p>
          </p:txBody>
        </p:sp>
        <p:sp>
          <p:nvSpPr>
            <p:cNvPr id="78" name="Rectangle 27"/>
            <p:cNvSpPr/>
            <p:nvPr/>
          </p:nvSpPr>
          <p:spPr bwMode="auto">
            <a:xfrm>
              <a:off x="6200913" y="4513005"/>
              <a:ext cx="3488816" cy="1936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遵循</a:t>
              </a:r>
              <a:r>
                <a:rPr lang="en-AU" altLang="zh-CN" sz="1200" dirty="0">
                  <a:solidFill>
                    <a:schemeClr val="bg1"/>
                  </a:solidFill>
                  <a:cs typeface="+mn-ea"/>
                  <a:sym typeface="+mn-lt"/>
                </a:rPr>
                <a:t>SOA</a:t>
              </a:r>
              <a:r>
                <a:rPr lang="zh-CN" altLang="en-US" sz="1200" dirty="0">
                  <a:solidFill>
                    <a:schemeClr val="bg1"/>
                  </a:solidFill>
                  <a:cs typeface="+mn-ea"/>
                  <a:sym typeface="+mn-lt"/>
                </a:rPr>
                <a:t>规范，并提供向后兼容性的微服务架构</a:t>
              </a:r>
              <a:endParaRPr lang="en-AU" sz="1200" dirty="0">
                <a:solidFill>
                  <a:schemeClr val="bg1"/>
                </a:solidFill>
                <a:cs typeface="+mn-ea"/>
                <a:sym typeface="+mn-lt"/>
              </a:endParaRPr>
            </a:p>
          </p:txBody>
        </p:sp>
        <p:sp>
          <p:nvSpPr>
            <p:cNvPr id="79" name="Rectangle 28"/>
            <p:cNvSpPr/>
            <p:nvPr/>
          </p:nvSpPr>
          <p:spPr bwMode="auto">
            <a:xfrm>
              <a:off x="2738654" y="4797265"/>
              <a:ext cx="2916353"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严格控制的发布周期和部署窗口</a:t>
              </a:r>
              <a:endParaRPr lang="en-AU" sz="1200" dirty="0">
                <a:solidFill>
                  <a:schemeClr val="bg1"/>
                </a:solidFill>
                <a:cs typeface="+mn-ea"/>
                <a:sym typeface="+mn-lt"/>
              </a:endParaRPr>
            </a:p>
          </p:txBody>
        </p:sp>
        <p:sp>
          <p:nvSpPr>
            <p:cNvPr id="80" name="Rectangle 29"/>
            <p:cNvSpPr/>
            <p:nvPr/>
          </p:nvSpPr>
          <p:spPr bwMode="auto">
            <a:xfrm>
              <a:off x="5742246" y="4795332"/>
              <a:ext cx="3938899"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灰度上线，</a:t>
              </a:r>
              <a:r>
                <a:rPr lang="en-AU" altLang="zh-CN" sz="1200" dirty="0">
                  <a:solidFill>
                    <a:schemeClr val="bg1"/>
                  </a:solidFill>
                  <a:cs typeface="+mn-ea"/>
                  <a:sym typeface="+mn-lt"/>
                </a:rPr>
                <a:t>AB</a:t>
              </a:r>
              <a:r>
                <a:rPr lang="zh-CN" altLang="en-US" sz="1200" dirty="0">
                  <a:solidFill>
                    <a:schemeClr val="bg1"/>
                  </a:solidFill>
                  <a:cs typeface="+mn-ea"/>
                  <a:sym typeface="+mn-lt"/>
                </a:rPr>
                <a:t>测试，功能开关等允许代码直接上线的实践</a:t>
              </a:r>
              <a:endParaRPr lang="en-AU" sz="1200" dirty="0">
                <a:solidFill>
                  <a:schemeClr val="bg1"/>
                </a:solidFill>
                <a:cs typeface="+mn-ea"/>
                <a:sym typeface="+mn-lt"/>
              </a:endParaRPr>
            </a:p>
          </p:txBody>
        </p:sp>
        <p:sp>
          <p:nvSpPr>
            <p:cNvPr id="81" name="Rectangle 30"/>
            <p:cNvSpPr/>
            <p:nvPr/>
          </p:nvSpPr>
          <p:spPr bwMode="auto">
            <a:xfrm>
              <a:off x="6200911" y="5015891"/>
              <a:ext cx="3482430" cy="194734"/>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按需上线，开发人员直接推送代码进入生产环境</a:t>
              </a:r>
              <a:endParaRPr lang="en-AU" sz="1200" dirty="0">
                <a:solidFill>
                  <a:schemeClr val="bg1"/>
                </a:solidFill>
                <a:cs typeface="+mn-ea"/>
                <a:sym typeface="+mn-lt"/>
              </a:endParaRPr>
            </a:p>
          </p:txBody>
        </p:sp>
        <p:sp>
          <p:nvSpPr>
            <p:cNvPr id="82" name="Rectangle 31"/>
            <p:cNvSpPr/>
            <p:nvPr/>
          </p:nvSpPr>
          <p:spPr bwMode="auto">
            <a:xfrm>
              <a:off x="2729657" y="5334005"/>
              <a:ext cx="2310016"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独立运维部门严格管控的基础设施</a:t>
              </a:r>
              <a:endParaRPr lang="en-AU" sz="1200" dirty="0">
                <a:solidFill>
                  <a:schemeClr val="bg1"/>
                </a:solidFill>
                <a:cs typeface="+mn-ea"/>
                <a:sym typeface="+mn-lt"/>
              </a:endParaRPr>
            </a:p>
          </p:txBody>
        </p:sp>
        <p:sp>
          <p:nvSpPr>
            <p:cNvPr id="83" name="Rectangle 32"/>
            <p:cNvSpPr/>
            <p:nvPr/>
          </p:nvSpPr>
          <p:spPr bwMode="auto">
            <a:xfrm>
              <a:off x="4413140" y="5545185"/>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使用脚本自动创建生产环境一致的基础设施</a:t>
              </a:r>
              <a:endParaRPr lang="en-AU" sz="1200" dirty="0">
                <a:solidFill>
                  <a:schemeClr val="bg1"/>
                </a:solidFill>
                <a:cs typeface="+mn-ea"/>
                <a:sym typeface="+mn-lt"/>
              </a:endParaRPr>
            </a:p>
          </p:txBody>
        </p:sp>
        <p:sp>
          <p:nvSpPr>
            <p:cNvPr id="84" name="Rectangle 33"/>
            <p:cNvSpPr/>
            <p:nvPr/>
          </p:nvSpPr>
          <p:spPr bwMode="auto">
            <a:xfrm>
              <a:off x="5734911" y="5337307"/>
              <a:ext cx="3945820" cy="17680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自助化弹性扩展的</a:t>
              </a:r>
              <a:r>
                <a:rPr lang="en-AU" altLang="zh-CN" sz="1200" dirty="0" err="1">
                  <a:solidFill>
                    <a:schemeClr val="bg1"/>
                  </a:solidFill>
                  <a:cs typeface="+mn-ea"/>
                  <a:sym typeface="+mn-lt"/>
                </a:rPr>
                <a:t>Paas</a:t>
              </a:r>
              <a:r>
                <a:rPr lang="zh-CN" altLang="en-US" sz="1200" dirty="0">
                  <a:solidFill>
                    <a:schemeClr val="bg1"/>
                  </a:solidFill>
                  <a:cs typeface="+mn-ea"/>
                  <a:sym typeface="+mn-lt"/>
                </a:rPr>
                <a:t>或</a:t>
              </a:r>
              <a:r>
                <a:rPr lang="en-AU" altLang="zh-CN" sz="1200" dirty="0">
                  <a:solidFill>
                    <a:schemeClr val="bg1"/>
                  </a:solidFill>
                  <a:cs typeface="+mn-ea"/>
                  <a:sym typeface="+mn-lt"/>
                </a:rPr>
                <a:t>IaaS</a:t>
              </a:r>
              <a:r>
                <a:rPr lang="zh-CN" altLang="en-US" sz="1200" dirty="0">
                  <a:solidFill>
                    <a:schemeClr val="bg1"/>
                  </a:solidFill>
                  <a:cs typeface="+mn-ea"/>
                  <a:sym typeface="+mn-lt"/>
                </a:rPr>
                <a:t>平台支持的</a:t>
              </a:r>
              <a:r>
                <a:rPr lang="en-AU" altLang="zh-CN" sz="1200" dirty="0">
                  <a:solidFill>
                    <a:schemeClr val="bg1"/>
                  </a:solidFill>
                  <a:cs typeface="+mn-ea"/>
                  <a:sym typeface="+mn-lt"/>
                </a:rPr>
                <a:t>Infra as Code</a:t>
              </a:r>
              <a:r>
                <a:rPr lang="zh-CN" altLang="en-US" sz="1200" dirty="0">
                  <a:solidFill>
                    <a:schemeClr val="bg1"/>
                  </a:solidFill>
                  <a:cs typeface="+mn-ea"/>
                  <a:sym typeface="+mn-lt"/>
                </a:rPr>
                <a:t>服务</a:t>
              </a:r>
              <a:endParaRPr lang="en-AU" sz="1200" dirty="0">
                <a:solidFill>
                  <a:schemeClr val="bg1"/>
                </a:solidFill>
                <a:cs typeface="+mn-ea"/>
                <a:sym typeface="+mn-lt"/>
              </a:endParaRPr>
            </a:p>
          </p:txBody>
        </p:sp>
        <p:sp>
          <p:nvSpPr>
            <p:cNvPr id="85" name="Rectangle 34"/>
            <p:cNvSpPr/>
            <p:nvPr/>
          </p:nvSpPr>
          <p:spPr bwMode="auto">
            <a:xfrm>
              <a:off x="2731269" y="5860808"/>
              <a:ext cx="2643540" cy="18503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手工完成数据结构迁移</a:t>
              </a:r>
              <a:endParaRPr lang="en-AU" sz="1200" dirty="0">
                <a:solidFill>
                  <a:schemeClr val="bg1"/>
                </a:solidFill>
                <a:cs typeface="+mn-ea"/>
                <a:sym typeface="+mn-lt"/>
              </a:endParaRPr>
            </a:p>
          </p:txBody>
        </p:sp>
        <p:sp>
          <p:nvSpPr>
            <p:cNvPr id="86" name="Rectangle 35"/>
            <p:cNvSpPr/>
            <p:nvPr/>
          </p:nvSpPr>
          <p:spPr bwMode="auto">
            <a:xfrm>
              <a:off x="4422137" y="6083052"/>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差异化增量脚本完成数据迁移</a:t>
              </a:r>
              <a:endParaRPr lang="en-AU" sz="1200" dirty="0">
                <a:solidFill>
                  <a:schemeClr val="bg1"/>
                </a:solidFill>
                <a:cs typeface="+mn-ea"/>
                <a:sym typeface="+mn-lt"/>
              </a:endParaRPr>
            </a:p>
          </p:txBody>
        </p:sp>
        <p:sp>
          <p:nvSpPr>
            <p:cNvPr id="87" name="Rectangle 36"/>
            <p:cNvSpPr/>
            <p:nvPr/>
          </p:nvSpPr>
          <p:spPr bwMode="auto">
            <a:xfrm>
              <a:off x="5729870" y="5859216"/>
              <a:ext cx="3959856" cy="1872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提供数据结构的向前</a:t>
              </a:r>
              <a:r>
                <a:rPr lang="en-AU" altLang="zh-CN" sz="1200" dirty="0">
                  <a:solidFill>
                    <a:schemeClr val="bg1"/>
                  </a:solidFill>
                  <a:cs typeface="+mn-ea"/>
                  <a:sym typeface="+mn-lt"/>
                </a:rPr>
                <a:t>/</a:t>
              </a:r>
              <a:r>
                <a:rPr lang="zh-CN" altLang="en-US" sz="1200" dirty="0">
                  <a:solidFill>
                    <a:schemeClr val="bg1"/>
                  </a:solidFill>
                  <a:cs typeface="+mn-ea"/>
                  <a:sym typeface="+mn-lt"/>
                </a:rPr>
                <a:t>向后兼容性</a:t>
              </a:r>
              <a:endParaRPr lang="en-AU" sz="1200" dirty="0">
                <a:solidFill>
                  <a:schemeClr val="bg1"/>
                </a:solidFill>
                <a:cs typeface="+mn-ea"/>
                <a:sym typeface="+mn-lt"/>
              </a:endParaRPr>
            </a:p>
          </p:txBody>
        </p:sp>
        <p:sp>
          <p:nvSpPr>
            <p:cNvPr id="88" name="Left Brace 37"/>
            <p:cNvSpPr/>
            <p:nvPr/>
          </p:nvSpPr>
          <p:spPr>
            <a:xfrm>
              <a:off x="2531312" y="26795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89" name="Left Brace 38"/>
            <p:cNvSpPr/>
            <p:nvPr/>
          </p:nvSpPr>
          <p:spPr>
            <a:xfrm>
              <a:off x="2531789" y="3213222"/>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0" name="Left Brace 39"/>
            <p:cNvSpPr/>
            <p:nvPr/>
          </p:nvSpPr>
          <p:spPr>
            <a:xfrm>
              <a:off x="2531312" y="3728947"/>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1" name="Left Brace 40"/>
            <p:cNvSpPr/>
            <p:nvPr/>
          </p:nvSpPr>
          <p:spPr>
            <a:xfrm>
              <a:off x="2517921" y="423711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2" name="Left Brace 41"/>
            <p:cNvSpPr/>
            <p:nvPr/>
          </p:nvSpPr>
          <p:spPr>
            <a:xfrm>
              <a:off x="2520118" y="4766808"/>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3" name="Left Brace 42"/>
            <p:cNvSpPr/>
            <p:nvPr/>
          </p:nvSpPr>
          <p:spPr>
            <a:xfrm>
              <a:off x="2508924" y="53021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4" name="Left Brace 43"/>
            <p:cNvSpPr/>
            <p:nvPr/>
          </p:nvSpPr>
          <p:spPr>
            <a:xfrm>
              <a:off x="2514094" y="582555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grpSp>
      <p:sp>
        <p:nvSpPr>
          <p:cNvPr id="95" name="文本框 24">
            <a:extLst>
              <a:ext uri="{FF2B5EF4-FFF2-40B4-BE49-F238E27FC236}">
                <a16:creationId xmlns:a16="http://schemas.microsoft.com/office/drawing/2014/main" id="{A6AC41A8-D438-BE4F-9006-65E345988383}"/>
              </a:ext>
            </a:extLst>
          </p:cNvPr>
          <p:cNvSpPr txBox="1"/>
          <p:nvPr/>
        </p:nvSpPr>
        <p:spPr>
          <a:xfrm>
            <a:off x="2718058" y="1095614"/>
            <a:ext cx="6552297" cy="338422"/>
          </a:xfrm>
          <a:prstGeom prst="rect">
            <a:avLst/>
          </a:prstGeom>
          <a:noFill/>
        </p:spPr>
        <p:txBody>
          <a:bodyPr wrap="square" rtlCol="0" anchor="ctr">
            <a:spAutoFit/>
          </a:bodyPr>
          <a:lstStyle/>
          <a:p>
            <a:pPr defTabSz="1218956">
              <a:defRPr/>
            </a:pPr>
            <a:r>
              <a:rPr lang="zh-CN" altLang="en-US" sz="1599" b="1" dirty="0">
                <a:cs typeface="+mn-ea"/>
                <a:sym typeface="+mn-lt"/>
              </a:rPr>
              <a:t>关注七大领域，持续优化交付粒度，加快交付速度，提升交付质量。</a:t>
            </a:r>
            <a:endParaRPr lang="en-US" altLang="zh-CN" sz="1599" b="1" dirty="0">
              <a:cs typeface="+mn-ea"/>
              <a:sym typeface="+mn-lt"/>
            </a:endParaRPr>
          </a:p>
        </p:txBody>
      </p:sp>
    </p:spTree>
    <p:extLst>
      <p:ext uri="{BB962C8B-B14F-4D97-AF65-F5344CB8AC3E}">
        <p14:creationId xmlns:p14="http://schemas.microsoft.com/office/powerpoint/2010/main" val="255441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endParaRPr lang="en-US" altLang="zh-CN" b="1" dirty="0">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en-US" altLang="zh-CN" dirty="0" err="1">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endParaRPr lang="en-US" altLang="zh-CN" dirty="0">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297015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208110444"/>
              </p:ext>
            </p:extLst>
          </p:nvPr>
        </p:nvGraphicFramePr>
        <p:xfrm>
          <a:off x="997111" y="-353014"/>
          <a:ext cx="9553699" cy="5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p>
        </p:txBody>
      </p:sp>
      <p:sp>
        <p:nvSpPr>
          <p:cNvPr id="2" name="文本占位符 1"/>
          <p:cNvSpPr>
            <a:spLocks noGrp="1"/>
          </p:cNvSpPr>
          <p:nvPr>
            <p:ph type="body" sz="quarter" idx="10"/>
          </p:nvPr>
        </p:nvSpPr>
        <p:spPr/>
        <p:txBody>
          <a:bodyPr/>
          <a:lstStyle/>
          <a:p>
            <a:r>
              <a:rPr lang="en-US" altLang="zh-CN" sz="1799" dirty="0">
                <a:latin typeface="+mn-lt"/>
                <a:ea typeface="+mn-ea"/>
                <a:cs typeface="+mn-ea"/>
                <a:sym typeface="+mn-lt"/>
              </a:rPr>
              <a:t>EXIN </a:t>
            </a:r>
            <a:r>
              <a:rPr lang="en-US" altLang="zh-CN" sz="1799" dirty="0" err="1">
                <a:latin typeface="+mn-lt"/>
                <a:ea typeface="+mn-ea"/>
                <a:cs typeface="+mn-ea"/>
                <a:sym typeface="+mn-lt"/>
              </a:rPr>
              <a:t>DevOps</a:t>
            </a:r>
            <a:r>
              <a:rPr lang="en-US" altLang="zh-CN" sz="1799" dirty="0">
                <a:latin typeface="+mn-lt"/>
                <a:ea typeface="+mn-ea"/>
                <a:cs typeface="+mn-ea"/>
                <a:sym typeface="+mn-lt"/>
              </a:rPr>
              <a:t> Master</a:t>
            </a:r>
            <a:r>
              <a:rPr lang="zh-CN" altLang="en-US" sz="1799" dirty="0">
                <a:latin typeface="+mn-lt"/>
                <a:ea typeface="+mn-ea"/>
                <a:cs typeface="+mn-ea"/>
                <a:sym typeface="+mn-lt"/>
              </a:rPr>
              <a:t>白皮书由</a:t>
            </a:r>
            <a:r>
              <a:rPr lang="en-US" altLang="zh-CN" sz="1799" dirty="0">
                <a:latin typeface="+mn-lt"/>
                <a:ea typeface="+mn-ea"/>
                <a:cs typeface="+mn-ea"/>
                <a:sym typeface="+mn-lt"/>
              </a:rPr>
              <a:t>EXIN</a:t>
            </a:r>
            <a:r>
              <a:rPr lang="zh-CN" altLang="en-US" sz="1799" dirty="0">
                <a:latin typeface="+mn-lt"/>
                <a:ea typeface="+mn-ea"/>
                <a:cs typeface="+mn-ea"/>
                <a:sym typeface="+mn-lt"/>
              </a:rPr>
              <a:t>（国际信息科学考试学会）推出；</a:t>
            </a:r>
            <a:r>
              <a:rPr lang="en-US" altLang="zh-CN" sz="1799" dirty="0" err="1">
                <a:latin typeface="+mn-lt"/>
                <a:ea typeface="+mn-ea"/>
                <a:cs typeface="+mn-ea"/>
                <a:sym typeface="+mn-lt"/>
              </a:rPr>
              <a:t>DevOps</a:t>
            </a:r>
            <a:r>
              <a:rPr lang="zh-CN" altLang="en-US" sz="1799" dirty="0">
                <a:latin typeface="+mn-lt"/>
                <a:ea typeface="+mn-ea"/>
                <a:cs typeface="+mn-ea"/>
                <a:sym typeface="+mn-lt"/>
              </a:rPr>
              <a:t>知识体系如下图，</a:t>
            </a:r>
            <a:endParaRPr lang="en-US" altLang="zh-CN" sz="1799" dirty="0">
              <a:latin typeface="+mn-lt"/>
              <a:ea typeface="+mn-ea"/>
              <a:cs typeface="+mn-ea"/>
              <a:sym typeface="+mn-lt"/>
            </a:endParaRPr>
          </a:p>
          <a:p>
            <a:r>
              <a:rPr lang="zh-CN" altLang="en-US" sz="1799" dirty="0">
                <a:latin typeface="+mn-lt"/>
                <a:ea typeface="+mn-ea"/>
                <a:cs typeface="+mn-ea"/>
                <a:sym typeface="+mn-lt"/>
              </a:rPr>
              <a:t>包括如下构成部分：敏捷管理、持续交付、</a:t>
            </a:r>
            <a:r>
              <a:rPr lang="en-US" altLang="zh-CN" sz="1799" dirty="0">
                <a:latin typeface="+mn-lt"/>
                <a:ea typeface="+mn-ea"/>
                <a:cs typeface="+mn-ea"/>
                <a:sym typeface="+mn-lt"/>
              </a:rPr>
              <a:t>IT</a:t>
            </a:r>
            <a:r>
              <a:rPr lang="zh-CN" altLang="en-US" sz="1799" dirty="0">
                <a:latin typeface="+mn-lt"/>
                <a:ea typeface="+mn-ea"/>
                <a:cs typeface="+mn-ea"/>
                <a:sym typeface="+mn-lt"/>
              </a:rPr>
              <a:t>服务管理（</a:t>
            </a:r>
            <a:r>
              <a:rPr lang="en-US" altLang="zh-CN" sz="1799" dirty="0">
                <a:latin typeface="+mn-lt"/>
                <a:ea typeface="+mn-ea"/>
                <a:cs typeface="+mn-ea"/>
                <a:sym typeface="+mn-lt"/>
              </a:rPr>
              <a:t>ITSM</a:t>
            </a:r>
            <a:r>
              <a:rPr lang="zh-CN" altLang="en-US" sz="1799" dirty="0">
                <a:latin typeface="+mn-lt"/>
                <a:ea typeface="+mn-ea"/>
                <a:cs typeface="+mn-ea"/>
                <a:sym typeface="+mn-lt"/>
              </a:rPr>
              <a:t>）、精益管理（</a:t>
            </a:r>
            <a:r>
              <a:rPr lang="en-US" altLang="zh-CN" sz="1799" dirty="0">
                <a:latin typeface="+mn-lt"/>
                <a:ea typeface="+mn-ea"/>
                <a:cs typeface="+mn-ea"/>
                <a:sym typeface="+mn-lt"/>
              </a:rPr>
              <a:t>Lean/TPS</a:t>
            </a:r>
            <a:r>
              <a:rPr lang="zh-CN" altLang="en-US" sz="1799" dirty="0">
                <a:latin typeface="+mn-lt"/>
                <a:ea typeface="+mn-ea"/>
                <a:cs typeface="+mn-ea"/>
                <a:sym typeface="+mn-lt"/>
              </a:rPr>
              <a:t>）。</a:t>
            </a:r>
          </a:p>
          <a:p>
            <a:endParaRPr lang="zh-CN" altLang="en-US" sz="1799" dirty="0">
              <a:latin typeface="+mn-lt"/>
              <a:ea typeface="+mn-ea"/>
              <a:cs typeface="+mn-ea"/>
              <a:sym typeface="+mn-lt"/>
            </a:endParaRPr>
          </a:p>
        </p:txBody>
      </p:sp>
      <p:sp>
        <p:nvSpPr>
          <p:cNvPr id="11" name="内容占位符 4"/>
          <p:cNvSpPr txBox="1">
            <a:spLocks/>
          </p:cNvSpPr>
          <p:nvPr/>
        </p:nvSpPr>
        <p:spPr>
          <a:xfrm>
            <a:off x="722098" y="1414357"/>
            <a:ext cx="10795783" cy="899649"/>
          </a:xfrm>
          <a:prstGeom prst="rect">
            <a:avLst/>
          </a:prstGeom>
        </p:spPr>
        <p:txBody>
          <a:bodyP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CN" altLang="en-US" sz="1799" dirty="0">
              <a:latin typeface="+mn-lt"/>
              <a:ea typeface="+mn-ea"/>
              <a:cs typeface="+mn-ea"/>
              <a:sym typeface="+mn-lt"/>
            </a:endParaRPr>
          </a:p>
        </p:txBody>
      </p:sp>
      <p:sp>
        <p:nvSpPr>
          <p:cNvPr id="4" name="矩形 3"/>
          <p:cNvSpPr/>
          <p:nvPr/>
        </p:nvSpPr>
        <p:spPr>
          <a:xfrm>
            <a:off x="1699889" y="2841038"/>
            <a:ext cx="4163973" cy="587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敏捷管理</a:t>
            </a:r>
            <a:endParaRPr lang="en-US" altLang="zh-CN" sz="1599" dirty="0">
              <a:cs typeface="+mn-ea"/>
              <a:sym typeface="+mn-lt"/>
            </a:endParaRPr>
          </a:p>
          <a:p>
            <a:pPr algn="ctr"/>
            <a:r>
              <a:rPr lang="en-US" altLang="zh-CN" sz="1599" dirty="0">
                <a:cs typeface="+mn-ea"/>
                <a:sym typeface="+mn-lt"/>
              </a:rPr>
              <a:t>Disciplined Agile</a:t>
            </a:r>
            <a:endParaRPr lang="zh-CN" altLang="en-US" sz="1599" dirty="0">
              <a:cs typeface="+mn-ea"/>
              <a:sym typeface="+mn-lt"/>
            </a:endParaRPr>
          </a:p>
        </p:txBody>
      </p:sp>
      <p:sp>
        <p:nvSpPr>
          <p:cNvPr id="10" name="矩形 9"/>
          <p:cNvSpPr/>
          <p:nvPr/>
        </p:nvSpPr>
        <p:spPr>
          <a:xfrm>
            <a:off x="5863863" y="2839545"/>
            <a:ext cx="2321379"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持续交付</a:t>
            </a:r>
            <a:endParaRPr lang="en-US" altLang="zh-CN" sz="1599" dirty="0">
              <a:cs typeface="+mn-ea"/>
              <a:sym typeface="+mn-lt"/>
            </a:endParaRPr>
          </a:p>
          <a:p>
            <a:pPr algn="ctr"/>
            <a:r>
              <a:rPr lang="en-US" altLang="zh-CN" sz="1599" dirty="0">
                <a:cs typeface="+mn-ea"/>
                <a:sym typeface="+mn-lt"/>
              </a:rPr>
              <a:t>Continuous Delivery</a:t>
            </a:r>
            <a:endParaRPr lang="zh-CN" altLang="en-US" sz="1599" dirty="0">
              <a:cs typeface="+mn-ea"/>
              <a:sym typeface="+mn-lt"/>
            </a:endParaRPr>
          </a:p>
        </p:txBody>
      </p:sp>
      <p:sp>
        <p:nvSpPr>
          <p:cNvPr id="12" name="矩形 11"/>
          <p:cNvSpPr/>
          <p:nvPr/>
        </p:nvSpPr>
        <p:spPr>
          <a:xfrm>
            <a:off x="8185242" y="2839545"/>
            <a:ext cx="3191091"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599" dirty="0">
                <a:cs typeface="+mn-ea"/>
                <a:sym typeface="+mn-lt"/>
              </a:rPr>
              <a:t>IT</a:t>
            </a:r>
            <a:r>
              <a:rPr lang="zh-CN" altLang="en-US" sz="1599" dirty="0">
                <a:cs typeface="+mn-ea"/>
                <a:sym typeface="+mn-lt"/>
              </a:rPr>
              <a:t>服务管理（</a:t>
            </a:r>
            <a:r>
              <a:rPr lang="en-US" altLang="zh-CN" sz="1599" dirty="0">
                <a:cs typeface="+mn-ea"/>
                <a:sym typeface="+mn-lt"/>
              </a:rPr>
              <a:t>ITSM</a:t>
            </a:r>
            <a:r>
              <a:rPr lang="zh-CN" altLang="en-US" sz="1599" dirty="0">
                <a:cs typeface="+mn-ea"/>
                <a:sym typeface="+mn-lt"/>
              </a:rPr>
              <a:t>）</a:t>
            </a:r>
            <a:endParaRPr lang="en-US" altLang="zh-CN" sz="1599" dirty="0">
              <a:cs typeface="+mn-ea"/>
              <a:sym typeface="+mn-lt"/>
            </a:endParaRPr>
          </a:p>
          <a:p>
            <a:pPr algn="ctr"/>
            <a:r>
              <a:rPr lang="en-US" altLang="zh-CN" sz="1599" dirty="0">
                <a:cs typeface="+mn-ea"/>
                <a:sym typeface="+mn-lt"/>
              </a:rPr>
              <a:t>IT Service Management</a:t>
            </a:r>
            <a:endParaRPr lang="zh-CN" altLang="en-US" sz="1599" dirty="0">
              <a:cs typeface="+mn-ea"/>
              <a:sym typeface="+mn-lt"/>
            </a:endParaRPr>
          </a:p>
        </p:txBody>
      </p:sp>
      <p:sp>
        <p:nvSpPr>
          <p:cNvPr id="5" name="矩形 4"/>
          <p:cNvSpPr/>
          <p:nvPr/>
        </p:nvSpPr>
        <p:spPr>
          <a:xfrm>
            <a:off x="10524831" y="2003905"/>
            <a:ext cx="913238" cy="667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9" dirty="0">
                <a:cs typeface="+mn-ea"/>
                <a:sym typeface="+mn-lt"/>
              </a:rPr>
              <a:t>周期终止</a:t>
            </a:r>
            <a:endParaRPr lang="en-US" altLang="zh-CN" sz="1399" dirty="0">
              <a:cs typeface="+mn-ea"/>
              <a:sym typeface="+mn-lt"/>
            </a:endParaRPr>
          </a:p>
          <a:p>
            <a:pPr algn="ctr"/>
            <a:r>
              <a:rPr lang="en-US" altLang="zh-CN" sz="1399" dirty="0">
                <a:cs typeface="+mn-ea"/>
                <a:sym typeface="+mn-lt"/>
              </a:rPr>
              <a:t>EOL</a:t>
            </a:r>
            <a:endParaRPr lang="zh-CN" altLang="en-US" sz="1399" dirty="0">
              <a:cs typeface="+mn-ea"/>
              <a:sym typeface="+mn-lt"/>
            </a:endParaRPr>
          </a:p>
        </p:txBody>
      </p:sp>
      <p:sp>
        <p:nvSpPr>
          <p:cNvPr id="8" name="上箭头标注 7"/>
          <p:cNvSpPr/>
          <p:nvPr/>
        </p:nvSpPr>
        <p:spPr>
          <a:xfrm>
            <a:off x="1685381" y="3399339"/>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Size of Task</a:t>
            </a:r>
          </a:p>
          <a:p>
            <a:pPr algn="ctr"/>
            <a:r>
              <a:rPr lang="en-US" altLang="zh-CN" sz="1399" dirty="0" err="1">
                <a:cs typeface="+mn-ea"/>
                <a:sym typeface="+mn-lt"/>
              </a:rPr>
              <a:t>DoD</a:t>
            </a:r>
            <a:r>
              <a:rPr lang="en-US" altLang="zh-CN" sz="1399" dirty="0">
                <a:cs typeface="+mn-ea"/>
                <a:sym typeface="+mn-lt"/>
              </a:rPr>
              <a:t>, CI</a:t>
            </a:r>
          </a:p>
          <a:p>
            <a:pPr algn="ctr"/>
            <a:r>
              <a:rPr lang="en-US" altLang="zh-CN" sz="1399" dirty="0">
                <a:cs typeface="+mn-ea"/>
                <a:sym typeface="+mn-lt"/>
              </a:rPr>
              <a:t>Iteration (Time Box)</a:t>
            </a:r>
            <a:endParaRPr lang="zh-CN" altLang="en-US" sz="1399" dirty="0">
              <a:cs typeface="+mn-ea"/>
              <a:sym typeface="+mn-lt"/>
            </a:endParaRPr>
          </a:p>
        </p:txBody>
      </p:sp>
      <p:sp>
        <p:nvSpPr>
          <p:cNvPr id="13" name="上箭头标注 12"/>
          <p:cNvSpPr/>
          <p:nvPr/>
        </p:nvSpPr>
        <p:spPr>
          <a:xfrm>
            <a:off x="4992943"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Process Automation</a:t>
            </a:r>
          </a:p>
          <a:p>
            <a:pPr algn="ctr"/>
            <a:r>
              <a:rPr lang="en-US" altLang="zh-CN" sz="1399" dirty="0">
                <a:cs typeface="+mn-ea"/>
                <a:sym typeface="+mn-lt"/>
              </a:rPr>
              <a:t>Pattern of deployment</a:t>
            </a:r>
          </a:p>
          <a:p>
            <a:pPr algn="ctr"/>
            <a:r>
              <a:rPr lang="en-US" altLang="zh-CN" sz="1399" dirty="0">
                <a:cs typeface="+mn-ea"/>
                <a:sym typeface="+mn-lt"/>
              </a:rPr>
              <a:t>Automated Testing</a:t>
            </a:r>
            <a:endParaRPr lang="zh-CN" altLang="en-US" sz="1399" dirty="0">
              <a:cs typeface="+mn-ea"/>
              <a:sym typeface="+mn-lt"/>
            </a:endParaRPr>
          </a:p>
        </p:txBody>
      </p:sp>
      <p:sp>
        <p:nvSpPr>
          <p:cNvPr id="14" name="上箭头标注 13"/>
          <p:cNvSpPr/>
          <p:nvPr/>
        </p:nvSpPr>
        <p:spPr>
          <a:xfrm>
            <a:off x="8300506"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Business continuity</a:t>
            </a:r>
            <a:endParaRPr lang="zh-CN" altLang="en-US" sz="1399" dirty="0">
              <a:cs typeface="+mn-ea"/>
              <a:sym typeface="+mn-lt"/>
            </a:endParaRPr>
          </a:p>
        </p:txBody>
      </p:sp>
      <p:sp>
        <p:nvSpPr>
          <p:cNvPr id="15" name="矩形 14"/>
          <p:cNvSpPr/>
          <p:nvPr/>
        </p:nvSpPr>
        <p:spPr>
          <a:xfrm>
            <a:off x="909396" y="4542797"/>
            <a:ext cx="10466937" cy="6555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精益管理（</a:t>
            </a:r>
            <a:r>
              <a:rPr lang="en-US" altLang="zh-CN" sz="1599" dirty="0">
                <a:cs typeface="+mn-ea"/>
                <a:sym typeface="+mn-lt"/>
              </a:rPr>
              <a:t>Lean/TPS)</a:t>
            </a:r>
          </a:p>
          <a:p>
            <a:pPr algn="ctr"/>
            <a:r>
              <a:rPr lang="en-US" altLang="zh-CN" sz="1599" dirty="0">
                <a:cs typeface="+mn-ea"/>
                <a:sym typeface="+mn-lt"/>
              </a:rPr>
              <a:t>Lean / Toyota Production System</a:t>
            </a:r>
            <a:endParaRPr lang="zh-CN" altLang="en-US" sz="1599" dirty="0">
              <a:cs typeface="+mn-ea"/>
              <a:sym typeface="+mn-lt"/>
            </a:endParaRPr>
          </a:p>
        </p:txBody>
      </p:sp>
      <p:sp>
        <p:nvSpPr>
          <p:cNvPr id="16" name="上箭头标注 15"/>
          <p:cNvSpPr/>
          <p:nvPr/>
        </p:nvSpPr>
        <p:spPr>
          <a:xfrm>
            <a:off x="2120640" y="5133336"/>
            <a:ext cx="8342455" cy="963756"/>
          </a:xfrm>
          <a:prstGeom prst="upArrowCallout">
            <a:avLst>
              <a:gd name="adj1" fmla="val 25000"/>
              <a:gd name="adj2" fmla="val 25000"/>
              <a:gd name="adj3" fmla="val 13523"/>
              <a:gd name="adj4" fmla="val 77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Just-In-Time(JIT), Autonomous (ANDON System)</a:t>
            </a:r>
          </a:p>
          <a:p>
            <a:pPr algn="ctr"/>
            <a:r>
              <a:rPr lang="en-US" altLang="zh-CN" sz="1200" dirty="0" err="1">
                <a:cs typeface="+mn-ea"/>
                <a:sym typeface="+mn-lt"/>
              </a:rPr>
              <a:t>Ji-Koutei-Kanketsu</a:t>
            </a:r>
            <a:r>
              <a:rPr lang="en-US" altLang="zh-CN" sz="1200" dirty="0">
                <a:cs typeface="+mn-ea"/>
                <a:sym typeface="+mn-lt"/>
              </a:rPr>
              <a:t> (JKK)</a:t>
            </a:r>
          </a:p>
          <a:p>
            <a:pPr algn="ctr"/>
            <a:r>
              <a:rPr lang="en-US" altLang="zh-CN" sz="1200" dirty="0">
                <a:cs typeface="+mn-ea"/>
                <a:sym typeface="+mn-lt"/>
              </a:rPr>
              <a:t>One-piece flow (leveling workload)</a:t>
            </a:r>
          </a:p>
          <a:p>
            <a:pPr algn="ctr"/>
            <a:r>
              <a:rPr lang="en-US" altLang="zh-CN" sz="1200" dirty="0">
                <a:cs typeface="+mn-ea"/>
                <a:sym typeface="+mn-lt"/>
              </a:rPr>
              <a:t>Learning organization (Reflection, KAIZEN)</a:t>
            </a:r>
            <a:endParaRPr lang="zh-CN" altLang="en-US" sz="1200" dirty="0">
              <a:cs typeface="+mn-ea"/>
              <a:sym typeface="+mn-lt"/>
            </a:endParaRPr>
          </a:p>
        </p:txBody>
      </p:sp>
    </p:spTree>
    <p:extLst>
      <p:ext uri="{BB962C8B-B14F-4D97-AF65-F5344CB8AC3E}">
        <p14:creationId xmlns:p14="http://schemas.microsoft.com/office/powerpoint/2010/main" val="130667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覆盖端到端交付周期</a:t>
            </a:r>
            <a:endParaRPr 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65" y="1323648"/>
            <a:ext cx="10053535" cy="4801185"/>
          </a:xfrm>
          <a:prstGeom prst="rect">
            <a:avLst/>
          </a:prstGeom>
        </p:spPr>
      </p:pic>
      <p:sp>
        <p:nvSpPr>
          <p:cNvPr id="5" name="文本框 4"/>
          <p:cNvSpPr txBox="1"/>
          <p:nvPr/>
        </p:nvSpPr>
        <p:spPr>
          <a:xfrm>
            <a:off x="1699327" y="3059668"/>
            <a:ext cx="643125" cy="369332"/>
          </a:xfrm>
          <a:prstGeom prst="rect">
            <a:avLst/>
          </a:prstGeom>
          <a:noFill/>
        </p:spPr>
        <p:txBody>
          <a:bodyPr wrap="none" rtlCol="0">
            <a:spAutoFit/>
          </a:bodyPr>
          <a:lstStyle/>
          <a:p>
            <a:r>
              <a:rPr lang="en-US" altLang="zh-CN" dirty="0">
                <a:solidFill>
                  <a:schemeClr val="bg1"/>
                </a:solidFill>
                <a:cs typeface="+mn-ea"/>
                <a:sym typeface="+mn-lt"/>
              </a:rPr>
              <a:t>plan</a:t>
            </a:r>
            <a:endParaRPr lang="zh-CN" altLang="en-US" dirty="0">
              <a:solidFill>
                <a:schemeClr val="bg1"/>
              </a:solidFill>
              <a:cs typeface="+mn-ea"/>
              <a:sym typeface="+mn-lt"/>
            </a:endParaRPr>
          </a:p>
        </p:txBody>
      </p:sp>
      <p:sp>
        <p:nvSpPr>
          <p:cNvPr id="7" name="文本框 6"/>
          <p:cNvSpPr txBox="1"/>
          <p:nvPr/>
        </p:nvSpPr>
        <p:spPr>
          <a:xfrm>
            <a:off x="2984646" y="3030552"/>
            <a:ext cx="678391" cy="369332"/>
          </a:xfrm>
          <a:prstGeom prst="rect">
            <a:avLst/>
          </a:prstGeom>
          <a:noFill/>
        </p:spPr>
        <p:txBody>
          <a:bodyPr wrap="none" rtlCol="0">
            <a:spAutoFit/>
          </a:bodyPr>
          <a:lstStyle/>
          <a:p>
            <a:r>
              <a:rPr lang="en-US" altLang="zh-CN" dirty="0">
                <a:solidFill>
                  <a:schemeClr val="bg1"/>
                </a:solidFill>
                <a:cs typeface="+mn-ea"/>
                <a:sym typeface="+mn-lt"/>
              </a:rPr>
              <a:t>code</a:t>
            </a:r>
            <a:endParaRPr lang="zh-CN" altLang="en-US" dirty="0">
              <a:solidFill>
                <a:schemeClr val="bg1"/>
              </a:solidFill>
              <a:cs typeface="+mn-ea"/>
              <a:sym typeface="+mn-lt"/>
            </a:endParaRPr>
          </a:p>
        </p:txBody>
      </p:sp>
      <p:sp>
        <p:nvSpPr>
          <p:cNvPr id="8" name="文本框 7"/>
          <p:cNvSpPr txBox="1"/>
          <p:nvPr/>
        </p:nvSpPr>
        <p:spPr>
          <a:xfrm>
            <a:off x="4336790" y="3029373"/>
            <a:ext cx="707245" cy="369332"/>
          </a:xfrm>
          <a:prstGeom prst="rect">
            <a:avLst/>
          </a:prstGeom>
          <a:noFill/>
        </p:spPr>
        <p:txBody>
          <a:bodyPr wrap="none" rtlCol="0">
            <a:spAutoFit/>
          </a:bodyPr>
          <a:lstStyle/>
          <a:p>
            <a:r>
              <a:rPr lang="en-US" altLang="zh-CN" dirty="0">
                <a:solidFill>
                  <a:schemeClr val="bg1"/>
                </a:solidFill>
                <a:cs typeface="+mn-ea"/>
                <a:sym typeface="+mn-lt"/>
              </a:rPr>
              <a:t>build</a:t>
            </a:r>
            <a:endParaRPr lang="zh-CN" altLang="en-US" dirty="0">
              <a:solidFill>
                <a:schemeClr val="bg1"/>
              </a:solidFill>
              <a:cs typeface="+mn-ea"/>
              <a:sym typeface="+mn-lt"/>
            </a:endParaRPr>
          </a:p>
        </p:txBody>
      </p:sp>
      <p:sp>
        <p:nvSpPr>
          <p:cNvPr id="10" name="文本框 9"/>
          <p:cNvSpPr txBox="1"/>
          <p:nvPr/>
        </p:nvSpPr>
        <p:spPr>
          <a:xfrm>
            <a:off x="5765260" y="3029373"/>
            <a:ext cx="570990" cy="369332"/>
          </a:xfrm>
          <a:prstGeom prst="rect">
            <a:avLst/>
          </a:prstGeom>
          <a:noFill/>
        </p:spPr>
        <p:txBody>
          <a:bodyPr wrap="none" rtlCol="0">
            <a:spAutoFit/>
          </a:bodyPr>
          <a:lstStyle/>
          <a:p>
            <a:r>
              <a:rPr lang="en-US" altLang="zh-CN" dirty="0">
                <a:solidFill>
                  <a:schemeClr val="bg1"/>
                </a:solidFill>
                <a:cs typeface="+mn-ea"/>
                <a:sym typeface="+mn-lt"/>
              </a:rPr>
              <a:t>test</a:t>
            </a:r>
            <a:endParaRPr lang="zh-CN" altLang="en-US" dirty="0">
              <a:solidFill>
                <a:schemeClr val="bg1"/>
              </a:solidFill>
              <a:cs typeface="+mn-ea"/>
              <a:sym typeface="+mn-lt"/>
            </a:endParaRPr>
          </a:p>
        </p:txBody>
      </p:sp>
      <p:sp>
        <p:nvSpPr>
          <p:cNvPr id="11" name="文本框 10"/>
          <p:cNvSpPr txBox="1"/>
          <p:nvPr/>
        </p:nvSpPr>
        <p:spPr>
          <a:xfrm>
            <a:off x="6918987" y="3032932"/>
            <a:ext cx="925253" cy="369332"/>
          </a:xfrm>
          <a:prstGeom prst="rect">
            <a:avLst/>
          </a:prstGeom>
          <a:noFill/>
        </p:spPr>
        <p:txBody>
          <a:bodyPr wrap="none" rtlCol="0">
            <a:spAutoFit/>
          </a:bodyPr>
          <a:lstStyle/>
          <a:p>
            <a:r>
              <a:rPr lang="en-US" altLang="zh-CN" dirty="0">
                <a:solidFill>
                  <a:schemeClr val="bg1"/>
                </a:solidFill>
                <a:cs typeface="+mn-ea"/>
                <a:sym typeface="+mn-lt"/>
              </a:rPr>
              <a:t>release</a:t>
            </a:r>
            <a:endParaRPr lang="zh-CN" altLang="en-US" dirty="0">
              <a:solidFill>
                <a:schemeClr val="bg1"/>
              </a:solidFill>
              <a:cs typeface="+mn-ea"/>
              <a:sym typeface="+mn-lt"/>
            </a:endParaRPr>
          </a:p>
        </p:txBody>
      </p:sp>
      <p:sp>
        <p:nvSpPr>
          <p:cNvPr id="12" name="文本框 11"/>
          <p:cNvSpPr txBox="1"/>
          <p:nvPr/>
        </p:nvSpPr>
        <p:spPr>
          <a:xfrm>
            <a:off x="8283144" y="3029373"/>
            <a:ext cx="881973" cy="369332"/>
          </a:xfrm>
          <a:prstGeom prst="rect">
            <a:avLst/>
          </a:prstGeom>
          <a:noFill/>
        </p:spPr>
        <p:txBody>
          <a:bodyPr wrap="none" rtlCol="0">
            <a:spAutoFit/>
          </a:bodyPr>
          <a:lstStyle/>
          <a:p>
            <a:r>
              <a:rPr lang="en-US" altLang="zh-CN" dirty="0">
                <a:solidFill>
                  <a:schemeClr val="bg1"/>
                </a:solidFill>
                <a:cs typeface="+mn-ea"/>
                <a:sym typeface="+mn-lt"/>
              </a:rPr>
              <a:t>deploy</a:t>
            </a:r>
            <a:endParaRPr lang="zh-CN" altLang="en-US" dirty="0">
              <a:solidFill>
                <a:schemeClr val="bg1"/>
              </a:solidFill>
              <a:cs typeface="+mn-ea"/>
              <a:sym typeface="+mn-lt"/>
            </a:endParaRPr>
          </a:p>
        </p:txBody>
      </p:sp>
      <p:sp>
        <p:nvSpPr>
          <p:cNvPr id="13" name="文本框 12"/>
          <p:cNvSpPr txBox="1"/>
          <p:nvPr/>
        </p:nvSpPr>
        <p:spPr>
          <a:xfrm>
            <a:off x="9560337" y="3047160"/>
            <a:ext cx="992579" cy="369332"/>
          </a:xfrm>
          <a:prstGeom prst="rect">
            <a:avLst/>
          </a:prstGeom>
          <a:noFill/>
        </p:spPr>
        <p:txBody>
          <a:bodyPr wrap="none" rtlCol="0">
            <a:spAutoFit/>
          </a:bodyPr>
          <a:lstStyle/>
          <a:p>
            <a:r>
              <a:rPr lang="en-US" altLang="zh-CN" dirty="0">
                <a:solidFill>
                  <a:schemeClr val="bg1"/>
                </a:solidFill>
                <a:cs typeface="+mn-ea"/>
                <a:sym typeface="+mn-lt"/>
              </a:rPr>
              <a:t>operate</a:t>
            </a:r>
            <a:endParaRPr lang="zh-CN" altLang="en-US" dirty="0">
              <a:solidFill>
                <a:schemeClr val="bg1"/>
              </a:solidFill>
              <a:cs typeface="+mn-ea"/>
              <a:sym typeface="+mn-lt"/>
            </a:endParaRPr>
          </a:p>
        </p:txBody>
      </p:sp>
      <p:sp>
        <p:nvSpPr>
          <p:cNvPr id="6" name="文本框 5"/>
          <p:cNvSpPr txBox="1"/>
          <p:nvPr/>
        </p:nvSpPr>
        <p:spPr>
          <a:xfrm>
            <a:off x="5388736" y="3506019"/>
            <a:ext cx="998991" cy="369332"/>
          </a:xfrm>
          <a:prstGeom prst="rect">
            <a:avLst/>
          </a:prstGeom>
          <a:noFill/>
        </p:spPr>
        <p:txBody>
          <a:bodyPr wrap="none" rtlCol="0">
            <a:spAutoFit/>
          </a:bodyPr>
          <a:lstStyle/>
          <a:p>
            <a:r>
              <a:rPr lang="en-US" altLang="zh-CN" dirty="0" err="1">
                <a:cs typeface="+mn-ea"/>
                <a:sym typeface="+mn-lt"/>
              </a:rPr>
              <a:t>DevOps</a:t>
            </a:r>
            <a:endParaRPr lang="zh-CN" altLang="en-US" dirty="0">
              <a:cs typeface="+mn-ea"/>
              <a:sym typeface="+mn-lt"/>
            </a:endParaRPr>
          </a:p>
        </p:txBody>
      </p:sp>
      <p:sp>
        <p:nvSpPr>
          <p:cNvPr id="15" name="文本框 14"/>
          <p:cNvSpPr txBox="1"/>
          <p:nvPr/>
        </p:nvSpPr>
        <p:spPr>
          <a:xfrm>
            <a:off x="3624797" y="4086492"/>
            <a:ext cx="2289409" cy="369332"/>
          </a:xfrm>
          <a:prstGeom prst="rect">
            <a:avLst/>
          </a:prstGeom>
          <a:noFill/>
        </p:spPr>
        <p:txBody>
          <a:bodyPr wrap="none" rtlCol="0">
            <a:spAutoFit/>
          </a:bodyPr>
          <a:lstStyle/>
          <a:p>
            <a:r>
              <a:rPr lang="en-US" altLang="zh-CN" dirty="0">
                <a:cs typeface="+mn-ea"/>
                <a:sym typeface="+mn-lt"/>
              </a:rPr>
              <a:t>Continuous Delivery</a:t>
            </a:r>
            <a:endParaRPr lang="zh-CN" altLang="en-US" dirty="0">
              <a:cs typeface="+mn-ea"/>
              <a:sym typeface="+mn-lt"/>
            </a:endParaRPr>
          </a:p>
        </p:txBody>
      </p:sp>
      <p:sp>
        <p:nvSpPr>
          <p:cNvPr id="16" name="文本框 15"/>
          <p:cNvSpPr txBox="1"/>
          <p:nvPr/>
        </p:nvSpPr>
        <p:spPr>
          <a:xfrm>
            <a:off x="2632492" y="4669163"/>
            <a:ext cx="2606804" cy="369332"/>
          </a:xfrm>
          <a:prstGeom prst="rect">
            <a:avLst/>
          </a:prstGeom>
          <a:noFill/>
        </p:spPr>
        <p:txBody>
          <a:bodyPr wrap="none" rtlCol="0">
            <a:spAutoFit/>
          </a:bodyPr>
          <a:lstStyle/>
          <a:p>
            <a:r>
              <a:rPr lang="en-US" altLang="zh-CN" dirty="0">
                <a:cs typeface="+mn-ea"/>
                <a:sym typeface="+mn-lt"/>
              </a:rPr>
              <a:t>Continuous Integration</a:t>
            </a:r>
            <a:endParaRPr lang="zh-CN" altLang="en-US" dirty="0">
              <a:cs typeface="+mn-ea"/>
              <a:sym typeface="+mn-lt"/>
            </a:endParaRPr>
          </a:p>
        </p:txBody>
      </p:sp>
      <p:sp>
        <p:nvSpPr>
          <p:cNvPr id="17" name="文本框 16"/>
          <p:cNvSpPr txBox="1"/>
          <p:nvPr/>
        </p:nvSpPr>
        <p:spPr>
          <a:xfrm>
            <a:off x="1941016" y="5276173"/>
            <a:ext cx="2185214" cy="369332"/>
          </a:xfrm>
          <a:prstGeom prst="rect">
            <a:avLst/>
          </a:prstGeom>
          <a:noFill/>
        </p:spPr>
        <p:txBody>
          <a:bodyPr wrap="none" rtlCol="0">
            <a:spAutoFit/>
          </a:bodyPr>
          <a:lstStyle/>
          <a:p>
            <a:r>
              <a:rPr lang="en-US" altLang="zh-CN" dirty="0">
                <a:cs typeface="+mn-ea"/>
                <a:sym typeface="+mn-lt"/>
              </a:rPr>
              <a:t>Agile Development</a:t>
            </a:r>
            <a:endParaRPr lang="zh-CN" altLang="en-US" dirty="0">
              <a:cs typeface="+mn-ea"/>
              <a:sym typeface="+mn-lt"/>
            </a:endParaRPr>
          </a:p>
        </p:txBody>
      </p:sp>
      <p:sp>
        <p:nvSpPr>
          <p:cNvPr id="14" name="文本框 13"/>
          <p:cNvSpPr txBox="1"/>
          <p:nvPr/>
        </p:nvSpPr>
        <p:spPr>
          <a:xfrm rot="16200000">
            <a:off x="971184" y="4442572"/>
            <a:ext cx="745717" cy="369332"/>
          </a:xfrm>
          <a:prstGeom prst="rect">
            <a:avLst/>
          </a:prstGeom>
          <a:noFill/>
        </p:spPr>
        <p:txBody>
          <a:bodyPr wrap="none" rtlCol="0">
            <a:spAutoFit/>
          </a:bodyPr>
          <a:lstStyle/>
          <a:p>
            <a:r>
              <a:rPr lang="en-US" altLang="zh-CN" dirty="0">
                <a:solidFill>
                  <a:srgbClr val="7CADF1"/>
                </a:solidFill>
                <a:cs typeface="+mn-ea"/>
                <a:sym typeface="+mn-lt"/>
              </a:rPr>
              <a:t>value</a:t>
            </a:r>
            <a:endParaRPr lang="zh-CN" altLang="en-US" dirty="0">
              <a:solidFill>
                <a:srgbClr val="7CADF1"/>
              </a:solidFill>
              <a:cs typeface="+mn-ea"/>
              <a:sym typeface="+mn-lt"/>
            </a:endParaRPr>
          </a:p>
        </p:txBody>
      </p:sp>
      <p:sp>
        <p:nvSpPr>
          <p:cNvPr id="18" name="文本框 17"/>
          <p:cNvSpPr txBox="1"/>
          <p:nvPr/>
        </p:nvSpPr>
        <p:spPr>
          <a:xfrm>
            <a:off x="7131176" y="5628727"/>
            <a:ext cx="1568058" cy="369332"/>
          </a:xfrm>
          <a:prstGeom prst="rect">
            <a:avLst/>
          </a:prstGeom>
          <a:noFill/>
        </p:spPr>
        <p:txBody>
          <a:bodyPr wrap="none" rtlCol="0">
            <a:spAutoFit/>
          </a:bodyPr>
          <a:lstStyle/>
          <a:p>
            <a:r>
              <a:rPr lang="en-US" altLang="zh-CN" dirty="0">
                <a:solidFill>
                  <a:srgbClr val="7CADF1"/>
                </a:solidFill>
                <a:cs typeface="+mn-ea"/>
                <a:sym typeface="+mn-lt"/>
              </a:rPr>
              <a:t>collaboration</a:t>
            </a:r>
            <a:endParaRPr lang="zh-CN" altLang="en-US" dirty="0">
              <a:solidFill>
                <a:srgbClr val="7CADF1"/>
              </a:solidFill>
              <a:cs typeface="+mn-ea"/>
              <a:sym typeface="+mn-lt"/>
            </a:endParaRPr>
          </a:p>
        </p:txBody>
      </p:sp>
    </p:spTree>
    <p:extLst>
      <p:ext uri="{BB962C8B-B14F-4D97-AF65-F5344CB8AC3E}">
        <p14:creationId xmlns:p14="http://schemas.microsoft.com/office/powerpoint/2010/main" val="3644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覆盖端到端交付周期</a:t>
            </a:r>
            <a:endParaRPr lang="en-US" dirty="0">
              <a:latin typeface="+mn-lt"/>
              <a:ea typeface="+mn-ea"/>
              <a:cs typeface="+mn-ea"/>
              <a:sym typeface="+mn-lt"/>
            </a:endParaRPr>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latin typeface="+mn-lt"/>
                <a:ea typeface="+mn-ea"/>
                <a:cs typeface="+mn-ea"/>
                <a:sym typeface="+mn-lt"/>
              </a:rPr>
              <a:t>拥抱变化；</a:t>
            </a:r>
          </a:p>
          <a:p>
            <a:r>
              <a:rPr lang="zh-CN" altLang="en-US" sz="1399" dirty="0">
                <a:latin typeface="+mn-lt"/>
                <a:ea typeface="+mn-ea"/>
                <a:cs typeface="+mn-ea"/>
                <a:sym typeface="+mn-lt"/>
              </a:rPr>
              <a:t>快速迭代。</a:t>
            </a:r>
          </a:p>
          <a:p>
            <a:endParaRPr lang="zh-CN" altLang="en-US" sz="1399" dirty="0">
              <a:latin typeface="+mn-lt"/>
              <a:ea typeface="+mn-ea"/>
              <a:cs typeface="+mn-ea"/>
              <a:sym typeface="+mn-lt"/>
            </a:endParaRPr>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cs typeface="+mn-ea"/>
                <a:sym typeface="+mn-lt"/>
              </a:rPr>
              <a:t>DevOps</a:t>
            </a:r>
            <a:endParaRPr lang="en-US" sz="1599" b="1" kern="0" dirty="0">
              <a:solidFill>
                <a:schemeClr val="bg1"/>
              </a:solidFill>
              <a:cs typeface="+mn-ea"/>
              <a:sym typeface="+mn-lt"/>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提交新代码后，自动构建和测试；</a:t>
            </a:r>
          </a:p>
          <a:p>
            <a:pPr>
              <a:spcBef>
                <a:spcPts val="0"/>
              </a:spcBef>
            </a:pPr>
            <a:r>
              <a:rPr lang="zh-CN" altLang="en-US" sz="1399" dirty="0">
                <a:latin typeface="+mn-lt"/>
                <a:ea typeface="+mn-ea"/>
                <a:cs typeface="+mn-ea"/>
                <a:sym typeface="+mn-lt"/>
              </a:rPr>
              <a:t>保障最终代码没有问题。</a:t>
            </a:r>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集成后的代码自动部署到类生产环境中；</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评审通过的代码进入生产阶段；</a:t>
            </a:r>
          </a:p>
          <a:p>
            <a:pPr>
              <a:spcBef>
                <a:spcPts val="0"/>
              </a:spcBef>
            </a:pPr>
            <a:r>
              <a:rPr lang="zh-CN" altLang="en-US" sz="1399" dirty="0">
                <a:latin typeface="+mn-lt"/>
                <a:ea typeface="+mn-ea"/>
                <a:cs typeface="+mn-ea"/>
                <a:sym typeface="+mn-lt"/>
              </a:rPr>
              <a:t>持续部署是持续交付的最高阶段。</a:t>
            </a:r>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更快的交付周期；</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更高效的交付流程；</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重视客户体验；</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保障软件质量。</a:t>
            </a:r>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a:cs typeface="+mn-ea"/>
                  <a:sym typeface="+mn-lt"/>
                </a:rPr>
                <a:t>Not like this……</a:t>
              </a:r>
              <a:endParaRPr lang="zh-CN" altLang="en-US" sz="1200" b="1" dirty="0">
                <a:cs typeface="+mn-ea"/>
                <a:sym typeface="+mn-lt"/>
              </a:endParaRPr>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a:cs typeface="+mn-ea"/>
                  <a:sym typeface="+mn-lt"/>
                </a:rPr>
                <a:t>like this!</a:t>
              </a:r>
              <a:endParaRPr lang="zh-CN" altLang="en-US" sz="1200" b="1" dirty="0">
                <a:cs typeface="+mn-ea"/>
                <a:sym typeface="+mn-lt"/>
              </a:endParaRPr>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891591" cy="276999"/>
          </a:xfrm>
          <a:prstGeom prst="rect">
            <a:avLst/>
          </a:prstGeom>
          <a:noFill/>
        </p:spPr>
        <p:txBody>
          <a:bodyPr wrap="none" rtlCol="0">
            <a:spAutoFit/>
          </a:bodyPr>
          <a:lstStyle/>
          <a:p>
            <a:r>
              <a:rPr lang="en-US" altLang="zh-CN" sz="1200" dirty="0">
                <a:cs typeface="+mn-ea"/>
                <a:sym typeface="+mn-lt"/>
              </a:rPr>
              <a:t>CHECK-IN</a:t>
            </a:r>
            <a:endParaRPr lang="zh-CN" altLang="en-US" sz="1200" dirty="0">
              <a:cs typeface="+mn-ea"/>
              <a:sym typeface="+mn-lt"/>
            </a:endParaRPr>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a:cs typeface="+mn-ea"/>
                <a:sym typeface="+mn-lt"/>
              </a:rPr>
              <a:t>SOURCE</a:t>
            </a:r>
          </a:p>
          <a:p>
            <a:pPr algn="ctr"/>
            <a:r>
              <a:rPr lang="en-US" altLang="zh-CN" sz="1200" b="1" dirty="0">
                <a:cs typeface="+mn-ea"/>
                <a:sym typeface="+mn-lt"/>
              </a:rPr>
              <a:t>REPOSITORY</a:t>
            </a:r>
            <a:endParaRPr lang="zh-CN" altLang="en-US" sz="1200" b="1" dirty="0">
              <a:cs typeface="+mn-ea"/>
              <a:sym typeface="+mn-lt"/>
            </a:endParaRPr>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a:cs typeface="+mn-ea"/>
                <a:sym typeface="+mn-lt"/>
              </a:rPr>
              <a:t>Cl SERVER</a:t>
            </a:r>
            <a:endParaRPr lang="zh-CN" altLang="en-US" sz="1200" b="1" dirty="0">
              <a:cs typeface="+mn-ea"/>
              <a:sym typeface="+mn-lt"/>
            </a:endParaRPr>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34" name="文本框 33"/>
          <p:cNvSpPr txBox="1"/>
          <p:nvPr/>
        </p:nvSpPr>
        <p:spPr>
          <a:xfrm>
            <a:off x="4540334" y="5348492"/>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a:cs typeface="+mn-ea"/>
                <a:sym typeface="+mn-lt"/>
              </a:rPr>
              <a:t>RESULT</a:t>
            </a:r>
            <a:endParaRPr lang="zh-CN" altLang="en-US" sz="1200" b="1" dirty="0">
              <a:cs typeface="+mn-ea"/>
              <a:sym typeface="+mn-lt"/>
            </a:endParaRPr>
          </a:p>
        </p:txBody>
      </p:sp>
      <p:grpSp>
        <p:nvGrpSpPr>
          <p:cNvPr id="13" name="组合 12"/>
          <p:cNvGrpSpPr/>
          <p:nvPr/>
        </p:nvGrpSpPr>
        <p:grpSpPr>
          <a:xfrm>
            <a:off x="6405229" y="4154383"/>
            <a:ext cx="2510084" cy="2018029"/>
            <a:chOff x="6405229" y="4154383"/>
            <a:chExt cx="2510084"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891591" cy="276999"/>
            </a:xfrm>
            <a:prstGeom prst="rect">
              <a:avLst/>
            </a:prstGeom>
            <a:noFill/>
          </p:spPr>
          <p:txBody>
            <a:bodyPr wrap="none" rtlCol="0">
              <a:spAutoFit/>
            </a:bodyPr>
            <a:lstStyle/>
            <a:p>
              <a:r>
                <a:rPr lang="en-US" altLang="zh-CN" sz="1200" dirty="0">
                  <a:cs typeface="+mn-ea"/>
                  <a:sym typeface="+mn-lt"/>
                </a:rPr>
                <a:t>CHECK-IN</a:t>
              </a:r>
              <a:endParaRPr lang="zh-CN" altLang="en-US" sz="1200" dirty="0">
                <a:cs typeface="+mn-ea"/>
                <a:sym typeface="+mn-lt"/>
              </a:endParaRPr>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a:cs typeface="+mn-ea"/>
                  <a:sym typeface="+mn-lt"/>
                </a:rPr>
                <a:t>Cl SERVER</a:t>
              </a:r>
              <a:endParaRPr lang="zh-CN" altLang="en-US" sz="1200" b="1" dirty="0">
                <a:cs typeface="+mn-ea"/>
                <a:sym typeface="+mn-lt"/>
              </a:endParaRPr>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a:cs typeface="+mn-ea"/>
                  <a:sym typeface="+mn-lt"/>
                </a:rPr>
                <a:t>SOURCE</a:t>
              </a:r>
            </a:p>
            <a:p>
              <a:pPr algn="ctr"/>
              <a:r>
                <a:rPr lang="en-US" altLang="zh-CN" sz="1200" b="1" dirty="0">
                  <a:cs typeface="+mn-ea"/>
                  <a:sym typeface="+mn-lt"/>
                </a:rPr>
                <a:t>REPOSITORY</a:t>
              </a:r>
              <a:endParaRPr lang="zh-CN" altLang="en-US" sz="1200" b="1" dirty="0">
                <a:cs typeface="+mn-ea"/>
                <a:sym typeface="+mn-lt"/>
              </a:endParaRPr>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a:cs typeface="+mn-ea"/>
                  <a:sym typeface="+mn-lt"/>
                </a:rPr>
                <a:t>RESULT</a:t>
              </a:r>
              <a:endParaRPr lang="zh-CN" altLang="en-US" sz="1200" b="1" dirty="0">
                <a:cs typeface="+mn-ea"/>
                <a:sym typeface="+mn-lt"/>
              </a:endParaRPr>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a:cs typeface="+mn-ea"/>
                  <a:sym typeface="+mn-lt"/>
                </a:rPr>
                <a:t>STAGING</a:t>
              </a:r>
              <a:endParaRPr lang="zh-CN" altLang="en-US" sz="1200" b="1" dirty="0">
                <a:cs typeface="+mn-ea"/>
                <a:sym typeface="+mn-lt"/>
              </a:endParaRPr>
            </a:p>
          </p:txBody>
        </p:sp>
        <p:sp>
          <p:nvSpPr>
            <p:cNvPr id="45" name="文本框 44"/>
            <p:cNvSpPr txBox="1"/>
            <p:nvPr/>
          </p:nvSpPr>
          <p:spPr>
            <a:xfrm>
              <a:off x="6875345" y="5874906"/>
              <a:ext cx="1114408" cy="276999"/>
            </a:xfrm>
            <a:prstGeom prst="rect">
              <a:avLst/>
            </a:prstGeom>
            <a:noFill/>
          </p:spPr>
          <p:txBody>
            <a:bodyPr wrap="none" rtlCol="0">
              <a:spAutoFit/>
            </a:bodyPr>
            <a:lstStyle/>
            <a:p>
              <a:r>
                <a:rPr lang="en-US" altLang="zh-CN" sz="1200" b="1" dirty="0">
                  <a:cs typeface="+mn-ea"/>
                  <a:sym typeface="+mn-lt"/>
                </a:rPr>
                <a:t>PRODUTION</a:t>
              </a:r>
              <a:endParaRPr lang="zh-CN" altLang="en-US" sz="1200" b="1" dirty="0">
                <a:cs typeface="+mn-ea"/>
                <a:sym typeface="+mn-lt"/>
              </a:endParaRPr>
            </a:p>
          </p:txBody>
        </p:sp>
        <p:sp>
          <p:nvSpPr>
            <p:cNvPr id="47" name="文本框 46"/>
            <p:cNvSpPr txBox="1"/>
            <p:nvPr/>
          </p:nvSpPr>
          <p:spPr>
            <a:xfrm>
              <a:off x="7255133" y="5059220"/>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8" name="文本框 47"/>
            <p:cNvSpPr txBox="1"/>
            <p:nvPr/>
          </p:nvSpPr>
          <p:spPr>
            <a:xfrm>
              <a:off x="7269032" y="5274762"/>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9" name="文本框 48"/>
            <p:cNvSpPr txBox="1"/>
            <p:nvPr/>
          </p:nvSpPr>
          <p:spPr>
            <a:xfrm>
              <a:off x="7278296" y="5502209"/>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50" name="文本框 49"/>
            <p:cNvSpPr txBox="1"/>
            <p:nvPr/>
          </p:nvSpPr>
          <p:spPr>
            <a:xfrm>
              <a:off x="7285245" y="5678497"/>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6" name="文本框 45"/>
            <p:cNvSpPr txBox="1"/>
            <p:nvPr/>
          </p:nvSpPr>
          <p:spPr>
            <a:xfrm>
              <a:off x="7909289" y="5741497"/>
              <a:ext cx="861133" cy="276999"/>
            </a:xfrm>
            <a:prstGeom prst="rect">
              <a:avLst/>
            </a:prstGeom>
            <a:noFill/>
          </p:spPr>
          <p:txBody>
            <a:bodyPr wrap="none" rtlCol="0">
              <a:spAutoFit/>
            </a:bodyPr>
            <a:lstStyle/>
            <a:p>
              <a:r>
                <a:rPr lang="en-US" altLang="zh-CN" sz="1200" b="1" dirty="0">
                  <a:cs typeface="+mn-ea"/>
                  <a:sym typeface="+mn-lt"/>
                </a:rPr>
                <a:t>MANUAL</a:t>
              </a:r>
              <a:endParaRPr lang="zh-CN" altLang="en-US" sz="1200" b="1" dirty="0">
                <a:cs typeface="+mn-ea"/>
                <a:sym typeface="+mn-lt"/>
              </a:endParaRPr>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a:cs typeface="+mn-ea"/>
                  <a:sym typeface="+mn-lt"/>
                </a:rPr>
                <a:t>NEW WAY</a:t>
              </a:r>
              <a:endParaRPr lang="zh-CN" altLang="en-US" sz="1600" b="1" dirty="0">
                <a:cs typeface="+mn-ea"/>
                <a:sym typeface="+mn-lt"/>
              </a:endParaRPr>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a:cs typeface="+mn-ea"/>
                  <a:sym typeface="+mn-lt"/>
                </a:rPr>
                <a:t>RELEASE</a:t>
              </a:r>
              <a:endParaRPr lang="zh-CN" altLang="en-US" sz="1200" b="1" dirty="0">
                <a:cs typeface="+mn-ea"/>
                <a:sym typeface="+mn-lt"/>
              </a:endParaRPr>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a:cs typeface="+mn-ea"/>
                  <a:sym typeface="+mn-lt"/>
                </a:rPr>
                <a:t>OPERATE</a:t>
              </a:r>
              <a:endParaRPr lang="zh-CN" altLang="en-US" sz="1200" b="1" dirty="0">
                <a:cs typeface="+mn-ea"/>
                <a:sym typeface="+mn-lt"/>
              </a:endParaRPr>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a:cs typeface="+mn-ea"/>
                  <a:sym typeface="+mn-lt"/>
                </a:rPr>
                <a:t>CODE</a:t>
              </a:r>
              <a:endParaRPr lang="zh-CN" altLang="en-US" sz="1200" b="1" dirty="0">
                <a:cs typeface="+mn-ea"/>
                <a:sym typeface="+mn-lt"/>
              </a:endParaRPr>
            </a:p>
          </p:txBody>
        </p:sp>
      </p:grpSp>
      <p:sp>
        <p:nvSpPr>
          <p:cNvPr id="16" name="圆角矩形 15"/>
          <p:cNvSpPr/>
          <p:nvPr/>
        </p:nvSpPr>
        <p:spPr>
          <a:xfrm>
            <a:off x="7979068" y="5986945"/>
            <a:ext cx="640504" cy="197000"/>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AUTO</a:t>
            </a:r>
            <a:endParaRPr lang="zh-CN" altLang="en-US" sz="1200" b="1" dirty="0">
              <a:solidFill>
                <a:schemeClr val="tx1"/>
              </a:solidFill>
              <a:cs typeface="+mn-ea"/>
              <a:sym typeface="+mn-lt"/>
            </a:endParaRPr>
          </a:p>
        </p:txBody>
      </p:sp>
    </p:spTree>
    <p:extLst>
      <p:ext uri="{BB962C8B-B14F-4D97-AF65-F5344CB8AC3E}">
        <p14:creationId xmlns:p14="http://schemas.microsoft.com/office/powerpoint/2010/main" val="367361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latin typeface="+mn-lt"/>
                <a:ea typeface="+mn-ea"/>
                <a:cs typeface="+mn-ea"/>
                <a:sym typeface="+mn-lt"/>
              </a:rPr>
              <a:t>软件产业和交付模式发展趋势</a:t>
            </a:r>
            <a:endParaRPr lang="en-US" altLang="zh-CN" b="1" dirty="0">
              <a:latin typeface="+mn-lt"/>
              <a:ea typeface="+mn-ea"/>
              <a:cs typeface="+mn-ea"/>
              <a:sym typeface="+mn-lt"/>
            </a:endParaRPr>
          </a:p>
          <a:p>
            <a:r>
              <a:rPr lang="zh-CN" altLang="en-US" sz="2198" dirty="0">
                <a:solidFill>
                  <a:schemeClr val="bg1">
                    <a:lumMod val="50000"/>
                  </a:schemeClr>
                </a:solidFill>
                <a:latin typeface="+mn-lt"/>
                <a:ea typeface="+mn-ea"/>
                <a:cs typeface="+mn-ea"/>
                <a:sym typeface="+mn-lt"/>
              </a:rPr>
              <a:t>敏捷软件开发及</a:t>
            </a:r>
            <a:r>
              <a:rPr lang="en-US" altLang="zh-CN" sz="2198" dirty="0" err="1">
                <a:solidFill>
                  <a:schemeClr val="bg1">
                    <a:lumMod val="50000"/>
                  </a:schemeClr>
                </a:solidFill>
                <a:latin typeface="+mn-lt"/>
                <a:ea typeface="+mn-ea"/>
                <a:cs typeface="+mn-ea"/>
                <a:sym typeface="+mn-lt"/>
              </a:rPr>
              <a:t>DevOps</a:t>
            </a:r>
            <a:r>
              <a:rPr lang="zh-CN" altLang="en-US" sz="2198" dirty="0">
                <a:solidFill>
                  <a:schemeClr val="bg1">
                    <a:lumMod val="50000"/>
                  </a:schemeClr>
                </a:solidFill>
                <a:latin typeface="+mn-lt"/>
                <a:ea typeface="+mn-ea"/>
                <a:cs typeface="+mn-ea"/>
                <a:sym typeface="+mn-lt"/>
              </a:rPr>
              <a:t>思想</a:t>
            </a:r>
            <a:endParaRPr lang="en-US" altLang="zh-CN" sz="2198"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54678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华为云</a:t>
            </a:r>
            <a:r>
              <a:rPr lang="en-US" altLang="zh-CN" b="1" dirty="0" err="1">
                <a:latin typeface="+mn-lt"/>
                <a:ea typeface="+mn-ea"/>
                <a:cs typeface="+mn-ea"/>
                <a:sym typeface="+mn-lt"/>
              </a:rPr>
              <a:t>DevCloud</a:t>
            </a:r>
            <a:r>
              <a:rPr lang="en-US" altLang="zh-CN" b="1" dirty="0">
                <a:latin typeface="+mn-lt"/>
                <a:ea typeface="+mn-ea"/>
                <a:cs typeface="+mn-ea"/>
                <a:sym typeface="+mn-lt"/>
              </a:rPr>
              <a:t> HE2E DevOps</a:t>
            </a:r>
            <a:r>
              <a:rPr lang="zh-CN" altLang="en-US" b="1" dirty="0">
                <a:latin typeface="+mn-lt"/>
                <a:ea typeface="+mn-ea"/>
                <a:cs typeface="+mn-ea"/>
                <a:sym typeface="+mn-lt"/>
              </a:rPr>
              <a:t>框架及其主要服务</a:t>
            </a:r>
            <a:endParaRPr lang="en-US" altLang="zh-CN" b="1" dirty="0">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框架</a:t>
            </a:r>
            <a:endParaRPr lang="en-US" altLang="zh-CN" dirty="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主要服务</a:t>
            </a:r>
            <a:endParaRPr lang="en-US" altLang="zh-CN" dirty="0">
              <a:solidFill>
                <a:schemeClr val="bg1">
                  <a:lumMod val="50000"/>
                </a:schemeClr>
              </a:solidFill>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3770927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id="{25144DA7-9A7B-1E47-BCCB-8CB635F63598}"/>
              </a:ext>
            </a:extLst>
          </p:cNvPr>
          <p:cNvSpPr/>
          <p:nvPr/>
        </p:nvSpPr>
        <p:spPr>
          <a:xfrm>
            <a:off x="1463220" y="923753"/>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a:t>
            </a: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a:latin typeface="+mn-lt"/>
                <a:ea typeface="+mn-ea"/>
                <a:cs typeface="+mn-ea"/>
                <a:sym typeface="+mn-lt"/>
              </a:rPr>
              <a:t>集合业界先进理念，华为</a:t>
            </a:r>
            <a:r>
              <a:rPr lang="en-US" altLang="zh-CN" sz="2000" dirty="0">
                <a:latin typeface="+mn-lt"/>
                <a:ea typeface="+mn-ea"/>
                <a:cs typeface="+mn-ea"/>
                <a:sym typeface="+mn-lt"/>
              </a:rPr>
              <a:t>30</a:t>
            </a:r>
            <a:r>
              <a:rPr lang="zh-CN" altLang="en-US" sz="2000" dirty="0">
                <a:latin typeface="+mn-lt"/>
                <a:ea typeface="+mn-ea"/>
                <a:cs typeface="+mn-ea"/>
                <a:sym typeface="+mn-lt"/>
              </a:rPr>
              <a:t>年研发经验，可操作可落地的端到端一站式开发方法论和工具链。</a:t>
            </a:r>
          </a:p>
          <a:p>
            <a:endParaRPr lang="zh-CN" altLang="en-US" dirty="0">
              <a:latin typeface="+mn-lt"/>
              <a:ea typeface="+mn-ea"/>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a16="http://schemas.microsoft.com/office/drawing/2014/main" id="{82B66802-78F4-AF4C-AAF9-0C7B17CFD98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a16="http://schemas.microsoft.com/office/drawing/2014/main"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cs typeface="+mn-ea"/>
                <a:sym typeface="+mn-lt"/>
              </a:endParaRPr>
            </a:p>
          </p:txBody>
        </p:sp>
        <p:pic>
          <p:nvPicPr>
            <p:cNvPr id="28" name="图片 27">
              <a:extLst>
                <a:ext uri="{FF2B5EF4-FFF2-40B4-BE49-F238E27FC236}">
                  <a16:creationId xmlns:a16="http://schemas.microsoft.com/office/drawing/2014/main" id="{9AFF30FA-484C-F641-BDAB-1B8D19B7D449}"/>
                </a:ext>
              </a:extLst>
            </p:cNvPr>
            <p:cNvPicPr>
              <a:picLocks noChangeAspect="1"/>
            </p:cNvPicPr>
            <p:nvPr/>
          </p:nvPicPr>
          <p:blipFill>
            <a:blip r:embed="rId4">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a16="http://schemas.microsoft.com/office/drawing/2014/main" id="{B927D59E-6ADF-024B-8FA3-55191ADFBA3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08916" y="3076636"/>
              <a:ext cx="1169896" cy="1006583"/>
            </a:xfrm>
            <a:prstGeom prst="rect">
              <a:avLst/>
            </a:prstGeom>
          </p:spPr>
        </p:pic>
        <p:pic>
          <p:nvPicPr>
            <p:cNvPr id="35" name="图形 34">
              <a:extLst>
                <a:ext uri="{FF2B5EF4-FFF2-40B4-BE49-F238E27FC236}">
                  <a16:creationId xmlns:a16="http://schemas.microsoft.com/office/drawing/2014/main" id="{1BB500A1-2606-C047-8C07-A470B295CB7E}"/>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67384" y="4404042"/>
              <a:ext cx="1406613" cy="1137578"/>
            </a:xfrm>
            <a:prstGeom prst="rect">
              <a:avLst/>
            </a:prstGeom>
          </p:spPr>
        </p:pic>
        <p:pic>
          <p:nvPicPr>
            <p:cNvPr id="39" name="图形 38">
              <a:extLst>
                <a:ext uri="{FF2B5EF4-FFF2-40B4-BE49-F238E27FC236}">
                  <a16:creationId xmlns:a16="http://schemas.microsoft.com/office/drawing/2014/main" id="{2AB524C4-7E53-274D-A3E2-D8EE2AEA45B9}"/>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18304" y="5166718"/>
              <a:ext cx="1133695" cy="872944"/>
            </a:xfrm>
            <a:prstGeom prst="rect">
              <a:avLst/>
            </a:prstGeom>
          </p:spPr>
        </p:pic>
        <p:pic>
          <p:nvPicPr>
            <p:cNvPr id="43" name="图形 42">
              <a:extLst>
                <a:ext uri="{FF2B5EF4-FFF2-40B4-BE49-F238E27FC236}">
                  <a16:creationId xmlns:a16="http://schemas.microsoft.com/office/drawing/2014/main" id="{F22BC780-FA58-9E4C-A7B5-C7162147D553}"/>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58867" y="1591256"/>
              <a:ext cx="1417598" cy="933074"/>
            </a:xfrm>
            <a:prstGeom prst="rect">
              <a:avLst/>
            </a:prstGeom>
          </p:spPr>
        </p:pic>
        <p:pic>
          <p:nvPicPr>
            <p:cNvPr id="45" name="图形 44">
              <a:extLst>
                <a:ext uri="{FF2B5EF4-FFF2-40B4-BE49-F238E27FC236}">
                  <a16:creationId xmlns:a16="http://schemas.microsoft.com/office/drawing/2014/main" id="{9E75848C-825D-F147-AA42-CD605CEECB95}"/>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46515" y="1900202"/>
              <a:ext cx="1481009" cy="1226655"/>
            </a:xfrm>
            <a:prstGeom prst="rect">
              <a:avLst/>
            </a:prstGeom>
          </p:spPr>
        </p:pic>
        <p:sp>
          <p:nvSpPr>
            <p:cNvPr id="70" name="文本框 69">
              <a:extLst>
                <a:ext uri="{FF2B5EF4-FFF2-40B4-BE49-F238E27FC236}">
                  <a16:creationId xmlns:a16="http://schemas.microsoft.com/office/drawing/2014/main"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规划与设计</a:t>
              </a:r>
            </a:p>
          </p:txBody>
        </p:sp>
        <p:sp>
          <p:nvSpPr>
            <p:cNvPr id="71" name="文本框 70">
              <a:extLst>
                <a:ext uri="{FF2B5EF4-FFF2-40B4-BE49-F238E27FC236}">
                  <a16:creationId xmlns:a16="http://schemas.microsoft.com/office/drawing/2014/main"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市场业务分析</a:t>
              </a:r>
            </a:p>
          </p:txBody>
        </p:sp>
        <p:sp>
          <p:nvSpPr>
            <p:cNvPr id="72" name="文本框 71">
              <a:extLst>
                <a:ext uri="{FF2B5EF4-FFF2-40B4-BE49-F238E27FC236}">
                  <a16:creationId xmlns:a16="http://schemas.microsoft.com/office/drawing/2014/main"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产品需求分析</a:t>
              </a:r>
            </a:p>
          </p:txBody>
        </p:sp>
        <p:sp>
          <p:nvSpPr>
            <p:cNvPr id="73" name="文本框 72">
              <a:extLst>
                <a:ext uri="{FF2B5EF4-FFF2-40B4-BE49-F238E27FC236}">
                  <a16:creationId xmlns:a16="http://schemas.microsoft.com/office/drawing/2014/main"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产品需求列表</a:t>
              </a:r>
            </a:p>
          </p:txBody>
        </p:sp>
        <p:sp>
          <p:nvSpPr>
            <p:cNvPr id="74" name="文本框 73">
              <a:extLst>
                <a:ext uri="{FF2B5EF4-FFF2-40B4-BE49-F238E27FC236}">
                  <a16:creationId xmlns:a16="http://schemas.microsoft.com/office/drawing/2014/main"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迭代计划会议</a:t>
              </a:r>
            </a:p>
          </p:txBody>
        </p:sp>
        <p:sp>
          <p:nvSpPr>
            <p:cNvPr id="75" name="文本框 74">
              <a:extLst>
                <a:ext uri="{FF2B5EF4-FFF2-40B4-BE49-F238E27FC236}">
                  <a16:creationId xmlns:a16="http://schemas.microsoft.com/office/drawing/2014/main"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迭代需求列表</a:t>
              </a:r>
            </a:p>
          </p:txBody>
        </p:sp>
        <p:sp>
          <p:nvSpPr>
            <p:cNvPr id="76" name="文本框 75">
              <a:extLst>
                <a:ext uri="{FF2B5EF4-FFF2-40B4-BE49-F238E27FC236}">
                  <a16:creationId xmlns:a16="http://schemas.microsoft.com/office/drawing/2014/main"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每日站立会议</a:t>
              </a:r>
            </a:p>
          </p:txBody>
        </p:sp>
        <p:sp>
          <p:nvSpPr>
            <p:cNvPr id="77" name="文本框 76">
              <a:extLst>
                <a:ext uri="{FF2B5EF4-FFF2-40B4-BE49-F238E27FC236}">
                  <a16:creationId xmlns:a16="http://schemas.microsoft.com/office/drawing/2014/main"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需求梳理会议</a:t>
              </a:r>
            </a:p>
          </p:txBody>
        </p:sp>
        <p:sp>
          <p:nvSpPr>
            <p:cNvPr id="78" name="文本框 77">
              <a:extLst>
                <a:ext uri="{FF2B5EF4-FFF2-40B4-BE49-F238E27FC236}">
                  <a16:creationId xmlns:a16="http://schemas.microsoft.com/office/drawing/2014/main"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迭代评审会议</a:t>
              </a:r>
            </a:p>
          </p:txBody>
        </p:sp>
        <p:sp>
          <p:nvSpPr>
            <p:cNvPr id="79" name="文本框 78">
              <a:extLst>
                <a:ext uri="{FF2B5EF4-FFF2-40B4-BE49-F238E27FC236}">
                  <a16:creationId xmlns:a16="http://schemas.microsoft.com/office/drawing/2014/main"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迭代回顾会议</a:t>
              </a:r>
            </a:p>
          </p:txBody>
        </p:sp>
        <p:sp>
          <p:nvSpPr>
            <p:cNvPr id="80" name="椭圆 79">
              <a:extLst>
                <a:ext uri="{FF2B5EF4-FFF2-40B4-BE49-F238E27FC236}">
                  <a16:creationId xmlns:a16="http://schemas.microsoft.com/office/drawing/2014/main"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1" name="椭圆 80">
              <a:extLst>
                <a:ext uri="{FF2B5EF4-FFF2-40B4-BE49-F238E27FC236}">
                  <a16:creationId xmlns:a16="http://schemas.microsoft.com/office/drawing/2014/main"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2" name="椭圆 81">
              <a:extLst>
                <a:ext uri="{FF2B5EF4-FFF2-40B4-BE49-F238E27FC236}">
                  <a16:creationId xmlns:a16="http://schemas.microsoft.com/office/drawing/2014/main"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3" name="椭圆 82">
              <a:extLst>
                <a:ext uri="{FF2B5EF4-FFF2-40B4-BE49-F238E27FC236}">
                  <a16:creationId xmlns:a16="http://schemas.microsoft.com/office/drawing/2014/main"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4" name="椭圆 83">
              <a:extLst>
                <a:ext uri="{FF2B5EF4-FFF2-40B4-BE49-F238E27FC236}">
                  <a16:creationId xmlns:a16="http://schemas.microsoft.com/office/drawing/2014/main"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5" name="椭圆 84">
              <a:extLst>
                <a:ext uri="{FF2B5EF4-FFF2-40B4-BE49-F238E27FC236}">
                  <a16:creationId xmlns:a16="http://schemas.microsoft.com/office/drawing/2014/main"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6" name="椭圆 85">
              <a:extLst>
                <a:ext uri="{FF2B5EF4-FFF2-40B4-BE49-F238E27FC236}">
                  <a16:creationId xmlns:a16="http://schemas.microsoft.com/office/drawing/2014/main"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7" name="椭圆 86">
              <a:extLst>
                <a:ext uri="{FF2B5EF4-FFF2-40B4-BE49-F238E27FC236}">
                  <a16:creationId xmlns:a16="http://schemas.microsoft.com/office/drawing/2014/main"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8" name="椭圆 87">
              <a:extLst>
                <a:ext uri="{FF2B5EF4-FFF2-40B4-BE49-F238E27FC236}">
                  <a16:creationId xmlns:a16="http://schemas.microsoft.com/office/drawing/2014/main"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grpSp>
          <p:nvGrpSpPr>
            <p:cNvPr id="93" name="组合 92">
              <a:extLst>
                <a:ext uri="{FF2B5EF4-FFF2-40B4-BE49-F238E27FC236}">
                  <a16:creationId xmlns:a16="http://schemas.microsoft.com/office/drawing/2014/main"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a16="http://schemas.microsoft.com/office/drawing/2014/main"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0" name="任意形状 2287">
                <a:extLst>
                  <a:ext uri="{FF2B5EF4-FFF2-40B4-BE49-F238E27FC236}">
                    <a16:creationId xmlns:a16="http://schemas.microsoft.com/office/drawing/2014/main"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1" name="任意形状 2288">
                <a:extLst>
                  <a:ext uri="{FF2B5EF4-FFF2-40B4-BE49-F238E27FC236}">
                    <a16:creationId xmlns:a16="http://schemas.microsoft.com/office/drawing/2014/main"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2" name="任意形状 2289">
                <a:extLst>
                  <a:ext uri="{FF2B5EF4-FFF2-40B4-BE49-F238E27FC236}">
                    <a16:creationId xmlns:a16="http://schemas.microsoft.com/office/drawing/2014/main"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grpSp>
        <p:sp>
          <p:nvSpPr>
            <p:cNvPr id="100" name="文本框 99">
              <a:extLst>
                <a:ext uri="{FF2B5EF4-FFF2-40B4-BE49-F238E27FC236}">
                  <a16:creationId xmlns:a16="http://schemas.microsoft.com/office/drawing/2014/main" id="{729E3ABA-436E-5D40-A792-1CDCB8D11C7F}"/>
                </a:ext>
              </a:extLst>
            </p:cNvPr>
            <p:cNvSpPr txBox="1"/>
            <p:nvPr/>
          </p:nvSpPr>
          <p:spPr>
            <a:xfrm>
              <a:off x="3597073" y="6095402"/>
              <a:ext cx="1100687"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Kanban</a:t>
              </a:r>
              <a:r>
                <a:rPr kumimoji="1" lang="zh-CN" altLang="en-US" sz="1200" dirty="0">
                  <a:solidFill>
                    <a:prstClr val="white">
                      <a:lumMod val="50000"/>
                    </a:prstClr>
                  </a:solidFill>
                  <a:cs typeface="+mn-ea"/>
                  <a:sym typeface="+mn-lt"/>
                </a:rPr>
                <a:t>方法</a:t>
              </a:r>
            </a:p>
          </p:txBody>
        </p:sp>
        <p:sp>
          <p:nvSpPr>
            <p:cNvPr id="101" name="文本框 100">
              <a:extLst>
                <a:ext uri="{FF2B5EF4-FFF2-40B4-BE49-F238E27FC236}">
                  <a16:creationId xmlns:a16="http://schemas.microsoft.com/office/drawing/2014/main" id="{6A47CA8A-8E08-FD4D-AFE0-931BACCFF204}"/>
                </a:ext>
              </a:extLst>
            </p:cNvPr>
            <p:cNvSpPr txBox="1"/>
            <p:nvPr/>
          </p:nvSpPr>
          <p:spPr>
            <a:xfrm>
              <a:off x="3520556" y="4921712"/>
              <a:ext cx="1000812"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Scrum</a:t>
              </a:r>
              <a:r>
                <a:rPr kumimoji="1" lang="zh-CN" altLang="en-US" sz="1200" dirty="0">
                  <a:solidFill>
                    <a:prstClr val="white">
                      <a:lumMod val="50000"/>
                    </a:prstClr>
                  </a:solidFill>
                  <a:cs typeface="+mn-ea"/>
                  <a:sym typeface="+mn-lt"/>
                </a:rPr>
                <a:t>框架</a:t>
              </a:r>
            </a:p>
          </p:txBody>
        </p:sp>
        <p:sp>
          <p:nvSpPr>
            <p:cNvPr id="102" name="文本框 101">
              <a:extLst>
                <a:ext uri="{FF2B5EF4-FFF2-40B4-BE49-F238E27FC236}">
                  <a16:creationId xmlns:a16="http://schemas.microsoft.com/office/drawing/2014/main"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云端构建</a:t>
              </a:r>
            </a:p>
          </p:txBody>
        </p:sp>
        <p:sp>
          <p:nvSpPr>
            <p:cNvPr id="103" name="文本框 102">
              <a:extLst>
                <a:ext uri="{FF2B5EF4-FFF2-40B4-BE49-F238E27FC236}">
                  <a16:creationId xmlns:a16="http://schemas.microsoft.com/office/drawing/2014/main"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代码检视</a:t>
              </a:r>
            </a:p>
          </p:txBody>
        </p:sp>
        <p:sp>
          <p:nvSpPr>
            <p:cNvPr id="104" name="文本框 103">
              <a:extLst>
                <a:ext uri="{FF2B5EF4-FFF2-40B4-BE49-F238E27FC236}">
                  <a16:creationId xmlns:a16="http://schemas.microsoft.com/office/drawing/2014/main"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提交代码</a:t>
              </a:r>
            </a:p>
          </p:txBody>
        </p:sp>
        <p:sp>
          <p:nvSpPr>
            <p:cNvPr id="105" name="文本框 104">
              <a:extLst>
                <a:ext uri="{FF2B5EF4-FFF2-40B4-BE49-F238E27FC236}">
                  <a16:creationId xmlns:a16="http://schemas.microsoft.com/office/drawing/2014/main"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本地构建</a:t>
              </a:r>
            </a:p>
          </p:txBody>
        </p:sp>
        <p:sp>
          <p:nvSpPr>
            <p:cNvPr id="106" name="文本框 105">
              <a:extLst>
                <a:ext uri="{FF2B5EF4-FFF2-40B4-BE49-F238E27FC236}">
                  <a16:creationId xmlns:a16="http://schemas.microsoft.com/office/drawing/2014/main"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代码编写</a:t>
              </a:r>
            </a:p>
          </p:txBody>
        </p:sp>
        <p:sp>
          <p:nvSpPr>
            <p:cNvPr id="107" name="文本框 106">
              <a:extLst>
                <a:ext uri="{FF2B5EF4-FFF2-40B4-BE49-F238E27FC236}">
                  <a16:creationId xmlns:a16="http://schemas.microsoft.com/office/drawing/2014/main"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服务设计</a:t>
              </a:r>
            </a:p>
          </p:txBody>
        </p:sp>
        <p:sp>
          <p:nvSpPr>
            <p:cNvPr id="108" name="椭圆 107">
              <a:extLst>
                <a:ext uri="{FF2B5EF4-FFF2-40B4-BE49-F238E27FC236}">
                  <a16:creationId xmlns:a16="http://schemas.microsoft.com/office/drawing/2014/main"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09" name="椭圆 108">
              <a:extLst>
                <a:ext uri="{FF2B5EF4-FFF2-40B4-BE49-F238E27FC236}">
                  <a16:creationId xmlns:a16="http://schemas.microsoft.com/office/drawing/2014/main"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0" name="椭圆 109">
              <a:extLst>
                <a:ext uri="{FF2B5EF4-FFF2-40B4-BE49-F238E27FC236}">
                  <a16:creationId xmlns:a16="http://schemas.microsoft.com/office/drawing/2014/main"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1" name="椭圆 110">
              <a:extLst>
                <a:ext uri="{FF2B5EF4-FFF2-40B4-BE49-F238E27FC236}">
                  <a16:creationId xmlns:a16="http://schemas.microsoft.com/office/drawing/2014/main"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2" name="椭圆 111">
              <a:extLst>
                <a:ext uri="{FF2B5EF4-FFF2-40B4-BE49-F238E27FC236}">
                  <a16:creationId xmlns:a16="http://schemas.microsoft.com/office/drawing/2014/main"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3" name="椭圆 112">
              <a:extLst>
                <a:ext uri="{FF2B5EF4-FFF2-40B4-BE49-F238E27FC236}">
                  <a16:creationId xmlns:a16="http://schemas.microsoft.com/office/drawing/2014/main"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4" name="文本框 113">
              <a:extLst>
                <a:ext uri="{FF2B5EF4-FFF2-40B4-BE49-F238E27FC236}">
                  <a16:creationId xmlns:a16="http://schemas.microsoft.com/office/drawing/2014/main"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开发与集成</a:t>
              </a:r>
            </a:p>
          </p:txBody>
        </p:sp>
        <p:sp>
          <p:nvSpPr>
            <p:cNvPr id="116" name="文本框 115">
              <a:extLst>
                <a:ext uri="{FF2B5EF4-FFF2-40B4-BE49-F238E27FC236}">
                  <a16:creationId xmlns:a16="http://schemas.microsoft.com/office/drawing/2014/main"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测试与反馈</a:t>
              </a:r>
            </a:p>
          </p:txBody>
        </p:sp>
        <p:sp>
          <p:nvSpPr>
            <p:cNvPr id="118" name="文本框 117">
              <a:extLst>
                <a:ext uri="{FF2B5EF4-FFF2-40B4-BE49-F238E27FC236}">
                  <a16:creationId xmlns:a16="http://schemas.microsoft.com/office/drawing/2014/main"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测试环境</a:t>
              </a:r>
            </a:p>
          </p:txBody>
        </p:sp>
        <p:sp>
          <p:nvSpPr>
            <p:cNvPr id="124" name="文本框 123">
              <a:extLst>
                <a:ext uri="{FF2B5EF4-FFF2-40B4-BE49-F238E27FC236}">
                  <a16:creationId xmlns:a16="http://schemas.microsoft.com/office/drawing/2014/main"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单元测试</a:t>
              </a:r>
            </a:p>
          </p:txBody>
        </p:sp>
        <p:sp>
          <p:nvSpPr>
            <p:cNvPr id="125" name="文本框 124">
              <a:extLst>
                <a:ext uri="{FF2B5EF4-FFF2-40B4-BE49-F238E27FC236}">
                  <a16:creationId xmlns:a16="http://schemas.microsoft.com/office/drawing/2014/main"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cs typeface="+mn-ea"/>
                  <a:sym typeface="+mn-lt"/>
                </a:rPr>
                <a:t>自动化部署</a:t>
              </a:r>
            </a:p>
          </p:txBody>
        </p:sp>
        <p:sp>
          <p:nvSpPr>
            <p:cNvPr id="126" name="文本框 125">
              <a:extLst>
                <a:ext uri="{FF2B5EF4-FFF2-40B4-BE49-F238E27FC236}">
                  <a16:creationId xmlns:a16="http://schemas.microsoft.com/office/drawing/2014/main"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cs typeface="+mn-ea"/>
                  <a:sym typeface="+mn-lt"/>
                </a:rPr>
                <a:t>Alpha</a:t>
              </a:r>
              <a:r>
                <a:rPr kumimoji="1" lang="zh-CN" altLang="en-US" sz="1200" dirty="0">
                  <a:solidFill>
                    <a:prstClr val="black"/>
                  </a:solidFill>
                  <a:cs typeface="+mn-ea"/>
                  <a:sym typeface="+mn-lt"/>
                </a:rPr>
                <a:t>测试</a:t>
              </a:r>
            </a:p>
          </p:txBody>
        </p:sp>
        <p:sp>
          <p:nvSpPr>
            <p:cNvPr id="127" name="文本框 126">
              <a:extLst>
                <a:ext uri="{FF2B5EF4-FFF2-40B4-BE49-F238E27FC236}">
                  <a16:creationId xmlns:a16="http://schemas.microsoft.com/office/drawing/2014/main"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cs typeface="+mn-ea"/>
                  <a:sym typeface="+mn-lt"/>
                </a:rPr>
                <a:t>Beta</a:t>
              </a:r>
              <a:r>
                <a:rPr kumimoji="1" lang="zh-CN" altLang="en-US" sz="1200" dirty="0">
                  <a:solidFill>
                    <a:prstClr val="black"/>
                  </a:solidFill>
                  <a:cs typeface="+mn-ea"/>
                  <a:sym typeface="+mn-lt"/>
                </a:rPr>
                <a:t>测试</a:t>
              </a:r>
            </a:p>
          </p:txBody>
        </p:sp>
        <p:sp>
          <p:nvSpPr>
            <p:cNvPr id="128" name="文本框 127">
              <a:extLst>
                <a:ext uri="{FF2B5EF4-FFF2-40B4-BE49-F238E27FC236}">
                  <a16:creationId xmlns:a16="http://schemas.microsoft.com/office/drawing/2014/main" id="{677676D3-FE92-DB43-93E9-F1B09B24F44F}"/>
                </a:ext>
              </a:extLst>
            </p:cNvPr>
            <p:cNvSpPr txBox="1"/>
            <p:nvPr/>
          </p:nvSpPr>
          <p:spPr>
            <a:xfrm>
              <a:off x="8855290" y="3488477"/>
              <a:ext cx="1128240" cy="297558"/>
            </a:xfrm>
            <a:prstGeom prst="rect">
              <a:avLst/>
            </a:prstGeom>
            <a:noFill/>
          </p:spPr>
          <p:txBody>
            <a:bodyPr wrap="none" rtlCol="0">
              <a:spAutoFit/>
            </a:bodyPr>
            <a:lstStyle/>
            <a:p>
              <a:r>
                <a:rPr kumimoji="1" lang="en-US" altLang="zh-CN" sz="1200" dirty="0">
                  <a:solidFill>
                    <a:prstClr val="black"/>
                  </a:solidFill>
                  <a:cs typeface="+mn-ea"/>
                  <a:sym typeface="+mn-lt"/>
                </a:rPr>
                <a:t>Gamma</a:t>
              </a:r>
              <a:r>
                <a:rPr kumimoji="1" lang="zh-CN" altLang="en-US" sz="1200" dirty="0">
                  <a:solidFill>
                    <a:prstClr val="black"/>
                  </a:solidFill>
                  <a:cs typeface="+mn-ea"/>
                  <a:sym typeface="+mn-lt"/>
                </a:rPr>
                <a:t>测试</a:t>
              </a:r>
            </a:p>
          </p:txBody>
        </p:sp>
        <p:sp>
          <p:nvSpPr>
            <p:cNvPr id="130" name="椭圆 129">
              <a:extLst>
                <a:ext uri="{FF2B5EF4-FFF2-40B4-BE49-F238E27FC236}">
                  <a16:creationId xmlns:a16="http://schemas.microsoft.com/office/drawing/2014/main"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1" name="椭圆 130">
              <a:extLst>
                <a:ext uri="{FF2B5EF4-FFF2-40B4-BE49-F238E27FC236}">
                  <a16:creationId xmlns:a16="http://schemas.microsoft.com/office/drawing/2014/main"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2" name="椭圆 131">
              <a:extLst>
                <a:ext uri="{FF2B5EF4-FFF2-40B4-BE49-F238E27FC236}">
                  <a16:creationId xmlns:a16="http://schemas.microsoft.com/office/drawing/2014/main"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3" name="椭圆 132">
              <a:extLst>
                <a:ext uri="{FF2B5EF4-FFF2-40B4-BE49-F238E27FC236}">
                  <a16:creationId xmlns:a16="http://schemas.microsoft.com/office/drawing/2014/main"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4" name="椭圆 133">
              <a:extLst>
                <a:ext uri="{FF2B5EF4-FFF2-40B4-BE49-F238E27FC236}">
                  <a16:creationId xmlns:a16="http://schemas.microsoft.com/office/drawing/2014/main"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5" name="文本框 134">
              <a:extLst>
                <a:ext uri="{FF2B5EF4-FFF2-40B4-BE49-F238E27FC236}">
                  <a16:creationId xmlns:a16="http://schemas.microsoft.com/office/drawing/2014/main"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静态检查</a:t>
              </a:r>
            </a:p>
          </p:txBody>
        </p:sp>
        <p:sp>
          <p:nvSpPr>
            <p:cNvPr id="136" name="椭圆 135">
              <a:extLst>
                <a:ext uri="{FF2B5EF4-FFF2-40B4-BE49-F238E27FC236}">
                  <a16:creationId xmlns:a16="http://schemas.microsoft.com/office/drawing/2014/main"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7" name="文本框 136">
              <a:extLst>
                <a:ext uri="{FF2B5EF4-FFF2-40B4-BE49-F238E27FC236}">
                  <a16:creationId xmlns:a16="http://schemas.microsoft.com/office/drawing/2014/main"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部署与发布</a:t>
              </a:r>
            </a:p>
          </p:txBody>
        </p:sp>
        <p:sp>
          <p:nvSpPr>
            <p:cNvPr id="139" name="文本框 138">
              <a:extLst>
                <a:ext uri="{FF2B5EF4-FFF2-40B4-BE49-F238E27FC236}">
                  <a16:creationId xmlns:a16="http://schemas.microsoft.com/office/drawing/2014/main"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运营反馈</a:t>
              </a:r>
            </a:p>
          </p:txBody>
        </p:sp>
        <p:sp>
          <p:nvSpPr>
            <p:cNvPr id="140" name="文本框 139">
              <a:extLst>
                <a:ext uri="{FF2B5EF4-FFF2-40B4-BE49-F238E27FC236}">
                  <a16:creationId xmlns:a16="http://schemas.microsoft.com/office/drawing/2014/main"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线上拨测</a:t>
              </a:r>
            </a:p>
          </p:txBody>
        </p:sp>
        <p:sp>
          <p:nvSpPr>
            <p:cNvPr id="141" name="文本框 140">
              <a:extLst>
                <a:ext uri="{FF2B5EF4-FFF2-40B4-BE49-F238E27FC236}">
                  <a16:creationId xmlns:a16="http://schemas.microsoft.com/office/drawing/2014/main"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运维监控</a:t>
              </a:r>
            </a:p>
          </p:txBody>
        </p:sp>
        <p:sp>
          <p:nvSpPr>
            <p:cNvPr id="142" name="文本框 141">
              <a:extLst>
                <a:ext uri="{FF2B5EF4-FFF2-40B4-BE49-F238E27FC236}">
                  <a16:creationId xmlns:a16="http://schemas.microsoft.com/office/drawing/2014/main"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全量发布</a:t>
              </a:r>
            </a:p>
          </p:txBody>
        </p:sp>
        <p:sp>
          <p:nvSpPr>
            <p:cNvPr id="143" name="文本框 142">
              <a:extLst>
                <a:ext uri="{FF2B5EF4-FFF2-40B4-BE49-F238E27FC236}">
                  <a16:creationId xmlns:a16="http://schemas.microsoft.com/office/drawing/2014/main"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签发决策</a:t>
              </a:r>
            </a:p>
          </p:txBody>
        </p:sp>
        <p:sp>
          <p:nvSpPr>
            <p:cNvPr id="144" name="文本框 143">
              <a:extLst>
                <a:ext uri="{FF2B5EF4-FFF2-40B4-BE49-F238E27FC236}">
                  <a16:creationId xmlns:a16="http://schemas.microsoft.com/office/drawing/2014/main"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灰度发布</a:t>
              </a:r>
            </a:p>
          </p:txBody>
        </p:sp>
        <p:sp>
          <p:nvSpPr>
            <p:cNvPr id="145" name="文本框 144">
              <a:extLst>
                <a:ext uri="{FF2B5EF4-FFF2-40B4-BE49-F238E27FC236}">
                  <a16:creationId xmlns:a16="http://schemas.microsoft.com/office/drawing/2014/main"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发布决策</a:t>
              </a:r>
            </a:p>
          </p:txBody>
        </p:sp>
        <p:sp>
          <p:nvSpPr>
            <p:cNvPr id="146" name="文本框 145">
              <a:extLst>
                <a:ext uri="{FF2B5EF4-FFF2-40B4-BE49-F238E27FC236}">
                  <a16:creationId xmlns:a16="http://schemas.microsoft.com/office/drawing/2014/main" id="{FEF9DB28-45A8-9E40-B03B-C323A6F202F5}"/>
                </a:ext>
              </a:extLst>
            </p:cNvPr>
            <p:cNvSpPr txBox="1"/>
            <p:nvPr/>
          </p:nvSpPr>
          <p:spPr>
            <a:xfrm>
              <a:off x="8842250" y="5780803"/>
              <a:ext cx="902661" cy="297558"/>
            </a:xfrm>
            <a:prstGeom prst="rect">
              <a:avLst/>
            </a:prstGeom>
            <a:noFill/>
          </p:spPr>
          <p:txBody>
            <a:bodyPr wrap="none" rtlCol="0">
              <a:spAutoFit/>
            </a:bodyPr>
            <a:lstStyle/>
            <a:p>
              <a:r>
                <a:rPr kumimoji="1" lang="en-US" altLang="zh-CN" sz="1200" dirty="0">
                  <a:solidFill>
                    <a:prstClr val="black"/>
                  </a:solidFill>
                  <a:cs typeface="+mn-ea"/>
                  <a:sym typeface="+mn-lt"/>
                </a:rPr>
                <a:t>Dog food</a:t>
              </a:r>
              <a:endParaRPr kumimoji="1" lang="zh-CN" altLang="en-US" sz="1200" dirty="0">
                <a:solidFill>
                  <a:prstClr val="black"/>
                </a:solidFill>
                <a:cs typeface="+mn-ea"/>
                <a:sym typeface="+mn-lt"/>
              </a:endParaRPr>
            </a:p>
          </p:txBody>
        </p:sp>
        <p:sp>
          <p:nvSpPr>
            <p:cNvPr id="148" name="椭圆 147">
              <a:extLst>
                <a:ext uri="{FF2B5EF4-FFF2-40B4-BE49-F238E27FC236}">
                  <a16:creationId xmlns:a16="http://schemas.microsoft.com/office/drawing/2014/main"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49" name="椭圆 148">
              <a:extLst>
                <a:ext uri="{FF2B5EF4-FFF2-40B4-BE49-F238E27FC236}">
                  <a16:creationId xmlns:a16="http://schemas.microsoft.com/office/drawing/2014/main"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0" name="椭圆 149">
              <a:extLst>
                <a:ext uri="{FF2B5EF4-FFF2-40B4-BE49-F238E27FC236}">
                  <a16:creationId xmlns:a16="http://schemas.microsoft.com/office/drawing/2014/main"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1" name="椭圆 150">
              <a:extLst>
                <a:ext uri="{FF2B5EF4-FFF2-40B4-BE49-F238E27FC236}">
                  <a16:creationId xmlns:a16="http://schemas.microsoft.com/office/drawing/2014/main"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2" name="椭圆 151">
              <a:extLst>
                <a:ext uri="{FF2B5EF4-FFF2-40B4-BE49-F238E27FC236}">
                  <a16:creationId xmlns:a16="http://schemas.microsoft.com/office/drawing/2014/main"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3" name="椭圆 152">
              <a:extLst>
                <a:ext uri="{FF2B5EF4-FFF2-40B4-BE49-F238E27FC236}">
                  <a16:creationId xmlns:a16="http://schemas.microsoft.com/office/drawing/2014/main"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4" name="椭圆 153">
              <a:extLst>
                <a:ext uri="{FF2B5EF4-FFF2-40B4-BE49-F238E27FC236}">
                  <a16:creationId xmlns:a16="http://schemas.microsoft.com/office/drawing/2014/main"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0" name="椭圆 159">
              <a:extLst>
                <a:ext uri="{FF2B5EF4-FFF2-40B4-BE49-F238E27FC236}">
                  <a16:creationId xmlns:a16="http://schemas.microsoft.com/office/drawing/2014/main"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2" name="文本框 161">
              <a:extLst>
                <a:ext uri="{FF2B5EF4-FFF2-40B4-BE49-F238E27FC236}">
                  <a16:creationId xmlns:a16="http://schemas.microsoft.com/office/drawing/2014/main"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生产环境（华为云）</a:t>
              </a:r>
            </a:p>
          </p:txBody>
        </p:sp>
        <p:pic>
          <p:nvPicPr>
            <p:cNvPr id="164" name="图形 163">
              <a:extLst>
                <a:ext uri="{FF2B5EF4-FFF2-40B4-BE49-F238E27FC236}">
                  <a16:creationId xmlns:a16="http://schemas.microsoft.com/office/drawing/2014/main" id="{D98AE195-F923-5B46-9F1B-0682390114E7}"/>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5412" y="1813337"/>
              <a:ext cx="737401" cy="563394"/>
            </a:xfrm>
            <a:prstGeom prst="rect">
              <a:avLst/>
            </a:prstGeom>
          </p:spPr>
        </p:pic>
        <p:pic>
          <p:nvPicPr>
            <p:cNvPr id="174" name="图形 173">
              <a:extLst>
                <a:ext uri="{FF2B5EF4-FFF2-40B4-BE49-F238E27FC236}">
                  <a16:creationId xmlns:a16="http://schemas.microsoft.com/office/drawing/2014/main" id="{BA8F02E0-F1E3-CE42-8694-262159C64F18}"/>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a16="http://schemas.microsoft.com/office/drawing/2014/main"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a16="http://schemas.microsoft.com/office/drawing/2014/main"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cxnSp>
            <p:nvCxnSpPr>
              <p:cNvPr id="177" name="直线连接符 176">
                <a:extLst>
                  <a:ext uri="{FF2B5EF4-FFF2-40B4-BE49-F238E27FC236}">
                    <a16:creationId xmlns:a16="http://schemas.microsoft.com/office/drawing/2014/main"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a16="http://schemas.microsoft.com/office/drawing/2014/main"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a16="http://schemas.microsoft.com/office/drawing/2014/main"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a16="http://schemas.microsoft.com/office/drawing/2014/main"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6" name="椭圆 185">
                <a:extLst>
                  <a:ext uri="{FF2B5EF4-FFF2-40B4-BE49-F238E27FC236}">
                    <a16:creationId xmlns:a16="http://schemas.microsoft.com/office/drawing/2014/main"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7" name="椭圆 186">
                <a:extLst>
                  <a:ext uri="{FF2B5EF4-FFF2-40B4-BE49-F238E27FC236}">
                    <a16:creationId xmlns:a16="http://schemas.microsoft.com/office/drawing/2014/main"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190" name="文本框 189">
              <a:extLst>
                <a:ext uri="{FF2B5EF4-FFF2-40B4-BE49-F238E27FC236}">
                  <a16:creationId xmlns:a16="http://schemas.microsoft.com/office/drawing/2014/main"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影响地图</a:t>
              </a:r>
            </a:p>
          </p:txBody>
        </p:sp>
        <p:grpSp>
          <p:nvGrpSpPr>
            <p:cNvPr id="215" name="组合 214">
              <a:extLst>
                <a:ext uri="{FF2B5EF4-FFF2-40B4-BE49-F238E27FC236}">
                  <a16:creationId xmlns:a16="http://schemas.microsoft.com/office/drawing/2014/main"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a16="http://schemas.microsoft.com/office/drawing/2014/main"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2" name="矩形 191">
                <a:extLst>
                  <a:ext uri="{FF2B5EF4-FFF2-40B4-BE49-F238E27FC236}">
                    <a16:creationId xmlns:a16="http://schemas.microsoft.com/office/drawing/2014/main"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3" name="矩形 192">
                <a:extLst>
                  <a:ext uri="{FF2B5EF4-FFF2-40B4-BE49-F238E27FC236}">
                    <a16:creationId xmlns:a16="http://schemas.microsoft.com/office/drawing/2014/main"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4" name="矩形 193">
                <a:extLst>
                  <a:ext uri="{FF2B5EF4-FFF2-40B4-BE49-F238E27FC236}">
                    <a16:creationId xmlns:a16="http://schemas.microsoft.com/office/drawing/2014/main"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5" name="矩形 194">
                <a:extLst>
                  <a:ext uri="{FF2B5EF4-FFF2-40B4-BE49-F238E27FC236}">
                    <a16:creationId xmlns:a16="http://schemas.microsoft.com/office/drawing/2014/main"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6" name="矩形 195">
                <a:extLst>
                  <a:ext uri="{FF2B5EF4-FFF2-40B4-BE49-F238E27FC236}">
                    <a16:creationId xmlns:a16="http://schemas.microsoft.com/office/drawing/2014/main"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8" name="矩形 197">
                <a:extLst>
                  <a:ext uri="{FF2B5EF4-FFF2-40B4-BE49-F238E27FC236}">
                    <a16:creationId xmlns:a16="http://schemas.microsoft.com/office/drawing/2014/main"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9" name="矩形 198">
                <a:extLst>
                  <a:ext uri="{FF2B5EF4-FFF2-40B4-BE49-F238E27FC236}">
                    <a16:creationId xmlns:a16="http://schemas.microsoft.com/office/drawing/2014/main"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0" name="矩形 199">
                <a:extLst>
                  <a:ext uri="{FF2B5EF4-FFF2-40B4-BE49-F238E27FC236}">
                    <a16:creationId xmlns:a16="http://schemas.microsoft.com/office/drawing/2014/main"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2" name="矩形 201">
                <a:extLst>
                  <a:ext uri="{FF2B5EF4-FFF2-40B4-BE49-F238E27FC236}">
                    <a16:creationId xmlns:a16="http://schemas.microsoft.com/office/drawing/2014/main"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3" name="矩形 202">
                <a:extLst>
                  <a:ext uri="{FF2B5EF4-FFF2-40B4-BE49-F238E27FC236}">
                    <a16:creationId xmlns:a16="http://schemas.microsoft.com/office/drawing/2014/main"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4" name="矩形 203">
                <a:extLst>
                  <a:ext uri="{FF2B5EF4-FFF2-40B4-BE49-F238E27FC236}">
                    <a16:creationId xmlns:a16="http://schemas.microsoft.com/office/drawing/2014/main"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5" name="矩形 204">
                <a:extLst>
                  <a:ext uri="{FF2B5EF4-FFF2-40B4-BE49-F238E27FC236}">
                    <a16:creationId xmlns:a16="http://schemas.microsoft.com/office/drawing/2014/main"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6" name="矩形 205">
                <a:extLst>
                  <a:ext uri="{FF2B5EF4-FFF2-40B4-BE49-F238E27FC236}">
                    <a16:creationId xmlns:a16="http://schemas.microsoft.com/office/drawing/2014/main"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7" name="矩形 206">
                <a:extLst>
                  <a:ext uri="{FF2B5EF4-FFF2-40B4-BE49-F238E27FC236}">
                    <a16:creationId xmlns:a16="http://schemas.microsoft.com/office/drawing/2014/main"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8" name="矩形 207">
                <a:extLst>
                  <a:ext uri="{FF2B5EF4-FFF2-40B4-BE49-F238E27FC236}">
                    <a16:creationId xmlns:a16="http://schemas.microsoft.com/office/drawing/2014/main"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10" name="矩形 209">
                <a:extLst>
                  <a:ext uri="{FF2B5EF4-FFF2-40B4-BE49-F238E27FC236}">
                    <a16:creationId xmlns:a16="http://schemas.microsoft.com/office/drawing/2014/main"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214" name="文本框 213">
              <a:extLst>
                <a:ext uri="{FF2B5EF4-FFF2-40B4-BE49-F238E27FC236}">
                  <a16:creationId xmlns:a16="http://schemas.microsoft.com/office/drawing/2014/main"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故事地图</a:t>
              </a:r>
            </a:p>
          </p:txBody>
        </p:sp>
        <p:sp>
          <p:nvSpPr>
            <p:cNvPr id="129" name="文本框 128">
              <a:extLst>
                <a:ext uri="{FF2B5EF4-FFF2-40B4-BE49-F238E27FC236}">
                  <a16:creationId xmlns:a16="http://schemas.microsoft.com/office/drawing/2014/main"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安全与审计</a:t>
              </a:r>
            </a:p>
          </p:txBody>
        </p:sp>
        <p:sp>
          <p:nvSpPr>
            <p:cNvPr id="155" name="文本框 154">
              <a:extLst>
                <a:ext uri="{FF2B5EF4-FFF2-40B4-BE49-F238E27FC236}">
                  <a16:creationId xmlns:a16="http://schemas.microsoft.com/office/drawing/2014/main"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安全编码检查</a:t>
              </a:r>
            </a:p>
          </p:txBody>
        </p:sp>
        <p:sp>
          <p:nvSpPr>
            <p:cNvPr id="156" name="椭圆 155">
              <a:extLst>
                <a:ext uri="{FF2B5EF4-FFF2-40B4-BE49-F238E27FC236}">
                  <a16:creationId xmlns:a16="http://schemas.microsoft.com/office/drawing/2014/main"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7" name="文本框 156">
              <a:extLst>
                <a:ext uri="{FF2B5EF4-FFF2-40B4-BE49-F238E27FC236}">
                  <a16:creationId xmlns:a16="http://schemas.microsoft.com/office/drawing/2014/main"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主机漏洞扫描</a:t>
              </a:r>
            </a:p>
          </p:txBody>
        </p:sp>
        <p:sp>
          <p:nvSpPr>
            <p:cNvPr id="158" name="椭圆 157">
              <a:extLst>
                <a:ext uri="{FF2B5EF4-FFF2-40B4-BE49-F238E27FC236}">
                  <a16:creationId xmlns:a16="http://schemas.microsoft.com/office/drawing/2014/main"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9" name="文本框 158">
              <a:extLst>
                <a:ext uri="{FF2B5EF4-FFF2-40B4-BE49-F238E27FC236}">
                  <a16:creationId xmlns:a16="http://schemas.microsoft.com/office/drawing/2014/main" id="{677676D3-FE92-DB43-93E9-F1B09B24F44F}"/>
                </a:ext>
              </a:extLst>
            </p:cNvPr>
            <p:cNvSpPr txBox="1"/>
            <p:nvPr/>
          </p:nvSpPr>
          <p:spPr>
            <a:xfrm>
              <a:off x="7198030" y="4913153"/>
              <a:ext cx="1202284" cy="297558"/>
            </a:xfrm>
            <a:prstGeom prst="rect">
              <a:avLst/>
            </a:prstGeom>
            <a:noFill/>
          </p:spPr>
          <p:txBody>
            <a:bodyPr wrap="none" rtlCol="0">
              <a:spAutoFit/>
            </a:bodyPr>
            <a:lstStyle/>
            <a:p>
              <a:r>
                <a:rPr kumimoji="1" lang="en-US" altLang="zh-CN" sz="1200" dirty="0">
                  <a:solidFill>
                    <a:prstClr val="black"/>
                  </a:solidFill>
                  <a:cs typeface="+mn-ea"/>
                  <a:sym typeface="+mn-lt"/>
                </a:rPr>
                <a:t>Web</a:t>
              </a:r>
              <a:r>
                <a:rPr kumimoji="1" lang="zh-CN" altLang="en-US" sz="1200" dirty="0">
                  <a:solidFill>
                    <a:prstClr val="black"/>
                  </a:solidFill>
                  <a:cs typeface="+mn-ea"/>
                  <a:sym typeface="+mn-lt"/>
                </a:rPr>
                <a:t>漏洞扫描</a:t>
              </a:r>
            </a:p>
          </p:txBody>
        </p:sp>
        <p:sp>
          <p:nvSpPr>
            <p:cNvPr id="161" name="椭圆 160">
              <a:extLst>
                <a:ext uri="{FF2B5EF4-FFF2-40B4-BE49-F238E27FC236}">
                  <a16:creationId xmlns:a16="http://schemas.microsoft.com/office/drawing/2014/main"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5" name="文本框 164">
              <a:extLst>
                <a:ext uri="{FF2B5EF4-FFF2-40B4-BE49-F238E27FC236}">
                  <a16:creationId xmlns:a16="http://schemas.microsoft.com/office/drawing/2014/main"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运维与监控</a:t>
              </a:r>
            </a:p>
          </p:txBody>
        </p:sp>
      </p:grpSp>
    </p:spTree>
    <p:extLst>
      <p:ext uri="{BB962C8B-B14F-4D97-AF65-F5344CB8AC3E}">
        <p14:creationId xmlns:p14="http://schemas.microsoft.com/office/powerpoint/2010/main" val="342757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a16="http://schemas.microsoft.com/office/drawing/2014/main"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a16="http://schemas.microsoft.com/office/drawing/2014/main"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3" name="任意形状 192">
              <a:extLst>
                <a:ext uri="{FF2B5EF4-FFF2-40B4-BE49-F238E27FC236}">
                  <a16:creationId xmlns:a16="http://schemas.microsoft.com/office/drawing/2014/main"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4" name="任意形状 193">
              <a:extLst>
                <a:ext uri="{FF2B5EF4-FFF2-40B4-BE49-F238E27FC236}">
                  <a16:creationId xmlns:a16="http://schemas.microsoft.com/office/drawing/2014/main"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5" name="任意形状 194">
              <a:extLst>
                <a:ext uri="{FF2B5EF4-FFF2-40B4-BE49-F238E27FC236}">
                  <a16:creationId xmlns:a16="http://schemas.microsoft.com/office/drawing/2014/main"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6" name="任意形状 195">
              <a:extLst>
                <a:ext uri="{FF2B5EF4-FFF2-40B4-BE49-F238E27FC236}">
                  <a16:creationId xmlns:a16="http://schemas.microsoft.com/office/drawing/2014/main"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7" name="任意形状 196">
              <a:extLst>
                <a:ext uri="{FF2B5EF4-FFF2-40B4-BE49-F238E27FC236}">
                  <a16:creationId xmlns:a16="http://schemas.microsoft.com/office/drawing/2014/main"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8" name="任意形状 197">
              <a:extLst>
                <a:ext uri="{FF2B5EF4-FFF2-40B4-BE49-F238E27FC236}">
                  <a16:creationId xmlns:a16="http://schemas.microsoft.com/office/drawing/2014/main"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a16="http://schemas.microsoft.com/office/drawing/2014/main"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8" name="圆角矩形 7">
              <a:extLst>
                <a:ext uri="{FF2B5EF4-FFF2-40B4-BE49-F238E27FC236}">
                  <a16:creationId xmlns:a16="http://schemas.microsoft.com/office/drawing/2014/main"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9" name="圆角矩形 8">
              <a:extLst>
                <a:ext uri="{FF2B5EF4-FFF2-40B4-BE49-F238E27FC236}">
                  <a16:creationId xmlns:a16="http://schemas.microsoft.com/office/drawing/2014/main"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0" name="圆角矩形 9">
              <a:extLst>
                <a:ext uri="{FF2B5EF4-FFF2-40B4-BE49-F238E27FC236}">
                  <a16:creationId xmlns:a16="http://schemas.microsoft.com/office/drawing/2014/main"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1" name="圆角矩形 10">
              <a:extLst>
                <a:ext uri="{FF2B5EF4-FFF2-40B4-BE49-F238E27FC236}">
                  <a16:creationId xmlns:a16="http://schemas.microsoft.com/office/drawing/2014/main"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2" name="圆角矩形 11">
              <a:extLst>
                <a:ext uri="{FF2B5EF4-FFF2-40B4-BE49-F238E27FC236}">
                  <a16:creationId xmlns:a16="http://schemas.microsoft.com/office/drawing/2014/main"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cs typeface="+mn-ea"/>
                <a:sym typeface="+mn-lt"/>
              </a:endParaRPr>
            </a:p>
          </p:txBody>
        </p:sp>
        <p:sp>
          <p:nvSpPr>
            <p:cNvPr id="13" name="任意形状 12">
              <a:extLst>
                <a:ext uri="{FF2B5EF4-FFF2-40B4-BE49-F238E27FC236}">
                  <a16:creationId xmlns:a16="http://schemas.microsoft.com/office/drawing/2014/main"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4" name="任意形状 13">
              <a:extLst>
                <a:ext uri="{FF2B5EF4-FFF2-40B4-BE49-F238E27FC236}">
                  <a16:creationId xmlns:a16="http://schemas.microsoft.com/office/drawing/2014/main"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cs typeface="+mn-ea"/>
                <a:sym typeface="+mn-lt"/>
              </a:endParaRPr>
            </a:p>
          </p:txBody>
        </p:sp>
        <p:sp>
          <p:nvSpPr>
            <p:cNvPr id="15" name="任意形状 14">
              <a:extLst>
                <a:ext uri="{FF2B5EF4-FFF2-40B4-BE49-F238E27FC236}">
                  <a16:creationId xmlns:a16="http://schemas.microsoft.com/office/drawing/2014/main"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6" name="任意形状 15">
              <a:extLst>
                <a:ext uri="{FF2B5EF4-FFF2-40B4-BE49-F238E27FC236}">
                  <a16:creationId xmlns:a16="http://schemas.microsoft.com/office/drawing/2014/main"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cs typeface="+mn-ea"/>
                  <a:sym typeface="+mn-lt"/>
                </a:rPr>
                <a:t>    </a:t>
              </a:r>
            </a:p>
          </p:txBody>
        </p:sp>
        <p:sp>
          <p:nvSpPr>
            <p:cNvPr id="17" name="任意形状 16">
              <a:extLst>
                <a:ext uri="{FF2B5EF4-FFF2-40B4-BE49-F238E27FC236}">
                  <a16:creationId xmlns:a16="http://schemas.microsoft.com/office/drawing/2014/main"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cs typeface="+mn-ea"/>
                  <a:sym typeface="+mn-lt"/>
                </a:rPr>
                <a:t>              </a:t>
              </a:r>
            </a:p>
          </p:txBody>
        </p:sp>
        <p:sp>
          <p:nvSpPr>
            <p:cNvPr id="18" name="任意形状 17">
              <a:extLst>
                <a:ext uri="{FF2B5EF4-FFF2-40B4-BE49-F238E27FC236}">
                  <a16:creationId xmlns:a16="http://schemas.microsoft.com/office/drawing/2014/main"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cs typeface="+mn-ea"/>
                <a:sym typeface="+mn-lt"/>
              </a:endParaRPr>
            </a:p>
          </p:txBody>
        </p:sp>
        <p:sp>
          <p:nvSpPr>
            <p:cNvPr id="19" name="文本框 18">
              <a:extLst>
                <a:ext uri="{FF2B5EF4-FFF2-40B4-BE49-F238E27FC236}">
                  <a16:creationId xmlns:a16="http://schemas.microsoft.com/office/drawing/2014/main"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敏捷项目管理</a:t>
              </a:r>
            </a:p>
          </p:txBody>
        </p:sp>
        <p:sp>
          <p:nvSpPr>
            <p:cNvPr id="20" name="文本框 19">
              <a:extLst>
                <a:ext uri="{FF2B5EF4-FFF2-40B4-BE49-F238E27FC236}">
                  <a16:creationId xmlns:a16="http://schemas.microsoft.com/office/drawing/2014/main"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代码托管</a:t>
              </a:r>
            </a:p>
          </p:txBody>
        </p:sp>
        <p:sp>
          <p:nvSpPr>
            <p:cNvPr id="21" name="文本框 20">
              <a:extLst>
                <a:ext uri="{FF2B5EF4-FFF2-40B4-BE49-F238E27FC236}">
                  <a16:creationId xmlns:a16="http://schemas.microsoft.com/office/drawing/2014/main"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代码检查</a:t>
              </a:r>
            </a:p>
          </p:txBody>
        </p:sp>
        <p:sp>
          <p:nvSpPr>
            <p:cNvPr id="22" name="文本框 21">
              <a:extLst>
                <a:ext uri="{FF2B5EF4-FFF2-40B4-BE49-F238E27FC236}">
                  <a16:creationId xmlns:a16="http://schemas.microsoft.com/office/drawing/2014/main"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测试管理</a:t>
              </a:r>
            </a:p>
          </p:txBody>
        </p:sp>
        <p:sp>
          <p:nvSpPr>
            <p:cNvPr id="23" name="文本框 22">
              <a:extLst>
                <a:ext uri="{FF2B5EF4-FFF2-40B4-BE49-F238E27FC236}">
                  <a16:creationId xmlns:a16="http://schemas.microsoft.com/office/drawing/2014/main"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移动应用测试</a:t>
              </a:r>
            </a:p>
          </p:txBody>
        </p:sp>
        <p:sp>
          <p:nvSpPr>
            <p:cNvPr id="24" name="文本框 23">
              <a:extLst>
                <a:ext uri="{FF2B5EF4-FFF2-40B4-BE49-F238E27FC236}">
                  <a16:creationId xmlns:a16="http://schemas.microsoft.com/office/drawing/2014/main"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应用托管</a:t>
              </a:r>
            </a:p>
          </p:txBody>
        </p:sp>
        <p:sp>
          <p:nvSpPr>
            <p:cNvPr id="25" name="文本框 24">
              <a:extLst>
                <a:ext uri="{FF2B5EF4-FFF2-40B4-BE49-F238E27FC236}">
                  <a16:creationId xmlns:a16="http://schemas.microsoft.com/office/drawing/2014/main"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监控告警</a:t>
              </a:r>
            </a:p>
          </p:txBody>
        </p:sp>
        <p:sp>
          <p:nvSpPr>
            <p:cNvPr id="26" name="文本框 25">
              <a:extLst>
                <a:ext uri="{FF2B5EF4-FFF2-40B4-BE49-F238E27FC236}">
                  <a16:creationId xmlns:a16="http://schemas.microsoft.com/office/drawing/2014/main"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数据分析</a:t>
              </a:r>
            </a:p>
          </p:txBody>
        </p:sp>
        <p:sp>
          <p:nvSpPr>
            <p:cNvPr id="27" name="矩形 26">
              <a:extLst>
                <a:ext uri="{FF2B5EF4-FFF2-40B4-BE49-F238E27FC236}">
                  <a16:creationId xmlns:a16="http://schemas.microsoft.com/office/drawing/2014/main"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cs typeface="+mn-ea"/>
                  <a:sym typeface="+mn-lt"/>
                </a:rPr>
                <a:t>CloudIDE</a:t>
              </a:r>
              <a:endParaRPr kumimoji="1" lang="zh-CN" altLang="en-US" sz="1200" dirty="0">
                <a:solidFill>
                  <a:prstClr val="black">
                    <a:lumMod val="65000"/>
                    <a:lumOff val="35000"/>
                  </a:prstClr>
                </a:solidFill>
                <a:cs typeface="+mn-ea"/>
                <a:sym typeface="+mn-lt"/>
              </a:endParaRPr>
            </a:p>
          </p:txBody>
        </p:sp>
        <p:sp>
          <p:nvSpPr>
            <p:cNvPr id="28" name="文本框 27">
              <a:extLst>
                <a:ext uri="{FF2B5EF4-FFF2-40B4-BE49-F238E27FC236}">
                  <a16:creationId xmlns:a16="http://schemas.microsoft.com/office/drawing/2014/main"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极致看板协作</a:t>
              </a:r>
            </a:p>
          </p:txBody>
        </p:sp>
        <p:sp>
          <p:nvSpPr>
            <p:cNvPr id="29" name="文本框 28">
              <a:extLst>
                <a:ext uri="{FF2B5EF4-FFF2-40B4-BE49-F238E27FC236}">
                  <a16:creationId xmlns:a16="http://schemas.microsoft.com/office/drawing/2014/main"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编译构建</a:t>
              </a:r>
            </a:p>
          </p:txBody>
        </p:sp>
        <p:sp>
          <p:nvSpPr>
            <p:cNvPr id="30" name="文本框 29">
              <a:extLst>
                <a:ext uri="{FF2B5EF4-FFF2-40B4-BE49-F238E27FC236}">
                  <a16:creationId xmlns:a16="http://schemas.microsoft.com/office/drawing/2014/main"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cs typeface="+mn-ea"/>
                  <a:sym typeface="+mn-lt"/>
                </a:rPr>
                <a:t>华为开源</a:t>
              </a:r>
            </a:p>
            <a:p>
              <a:pPr algn="ctr"/>
              <a:r>
                <a:rPr kumimoji="1" lang="zh-CN" altLang="en-US" sz="1200" dirty="0">
                  <a:solidFill>
                    <a:prstClr val="black">
                      <a:lumMod val="65000"/>
                      <a:lumOff val="35000"/>
                    </a:prstClr>
                  </a:solidFill>
                  <a:cs typeface="+mn-ea"/>
                  <a:sym typeface="+mn-lt"/>
                </a:rPr>
                <a:t>镜像站</a:t>
              </a:r>
            </a:p>
          </p:txBody>
        </p:sp>
        <p:sp>
          <p:nvSpPr>
            <p:cNvPr id="31" name="文本框 30">
              <a:extLst>
                <a:ext uri="{FF2B5EF4-FFF2-40B4-BE49-F238E27FC236}">
                  <a16:creationId xmlns:a16="http://schemas.microsoft.com/office/drawing/2014/main"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私有依赖库</a:t>
              </a:r>
            </a:p>
          </p:txBody>
        </p:sp>
        <p:sp>
          <p:nvSpPr>
            <p:cNvPr id="32" name="文本框 31">
              <a:extLst>
                <a:ext uri="{FF2B5EF4-FFF2-40B4-BE49-F238E27FC236}">
                  <a16:creationId xmlns:a16="http://schemas.microsoft.com/office/drawing/2014/main"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接口测试</a:t>
              </a:r>
            </a:p>
          </p:txBody>
        </p:sp>
        <p:sp>
          <p:nvSpPr>
            <p:cNvPr id="33" name="文本框 32">
              <a:extLst>
                <a:ext uri="{FF2B5EF4-FFF2-40B4-BE49-F238E27FC236}">
                  <a16:creationId xmlns:a16="http://schemas.microsoft.com/office/drawing/2014/main"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性能测试</a:t>
              </a:r>
            </a:p>
          </p:txBody>
        </p:sp>
        <p:sp>
          <p:nvSpPr>
            <p:cNvPr id="34" name="文本框 33">
              <a:extLst>
                <a:ext uri="{FF2B5EF4-FFF2-40B4-BE49-F238E27FC236}">
                  <a16:creationId xmlns:a16="http://schemas.microsoft.com/office/drawing/2014/main"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部署</a:t>
              </a:r>
              <a:r>
                <a:rPr kumimoji="1" lang="en-US" altLang="zh-CN" sz="1200" dirty="0">
                  <a:solidFill>
                    <a:prstClr val="black">
                      <a:lumMod val="65000"/>
                      <a:lumOff val="35000"/>
                    </a:prstClr>
                  </a:solidFill>
                  <a:cs typeface="+mn-ea"/>
                  <a:sym typeface="+mn-lt"/>
                </a:rPr>
                <a:t>/</a:t>
              </a:r>
              <a:r>
                <a:rPr kumimoji="1" lang="zh-CN" altLang="en-US" sz="1200" dirty="0">
                  <a:solidFill>
                    <a:prstClr val="black">
                      <a:lumMod val="65000"/>
                      <a:lumOff val="35000"/>
                    </a:prstClr>
                  </a:solidFill>
                  <a:cs typeface="+mn-ea"/>
                  <a:sym typeface="+mn-lt"/>
                </a:rPr>
                <a:t>发布</a:t>
              </a:r>
            </a:p>
          </p:txBody>
        </p:sp>
        <p:sp>
          <p:nvSpPr>
            <p:cNvPr id="35" name="文本框 34">
              <a:extLst>
                <a:ext uri="{FF2B5EF4-FFF2-40B4-BE49-F238E27FC236}">
                  <a16:creationId xmlns:a16="http://schemas.microsoft.com/office/drawing/2014/main"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智能运维</a:t>
              </a:r>
            </a:p>
          </p:txBody>
        </p:sp>
        <p:sp>
          <p:nvSpPr>
            <p:cNvPr id="36" name="文本框 35">
              <a:extLst>
                <a:ext uri="{FF2B5EF4-FFF2-40B4-BE49-F238E27FC236}">
                  <a16:creationId xmlns:a16="http://schemas.microsoft.com/office/drawing/2014/main"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专业服务</a:t>
              </a:r>
            </a:p>
          </p:txBody>
        </p:sp>
        <p:sp>
          <p:nvSpPr>
            <p:cNvPr id="40" name="文本框 39">
              <a:extLst>
                <a:ext uri="{FF2B5EF4-FFF2-40B4-BE49-F238E27FC236}">
                  <a16:creationId xmlns:a16="http://schemas.microsoft.com/office/drawing/2014/main"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流水线</a:t>
              </a:r>
            </a:p>
          </p:txBody>
        </p:sp>
        <p:sp>
          <p:nvSpPr>
            <p:cNvPr id="41" name="圆角矩形 40">
              <a:extLst>
                <a:ext uri="{FF2B5EF4-FFF2-40B4-BE49-F238E27FC236}">
                  <a16:creationId xmlns:a16="http://schemas.microsoft.com/office/drawing/2014/main"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cs typeface="+mn-ea"/>
                <a:sym typeface="+mn-lt"/>
              </a:endParaRPr>
            </a:p>
          </p:txBody>
        </p:sp>
        <p:sp>
          <p:nvSpPr>
            <p:cNvPr id="42" name="文本框 41">
              <a:extLst>
                <a:ext uri="{FF2B5EF4-FFF2-40B4-BE49-F238E27FC236}">
                  <a16:creationId xmlns:a16="http://schemas.microsoft.com/office/drawing/2014/main"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反馈</a:t>
              </a:r>
            </a:p>
          </p:txBody>
        </p:sp>
        <p:sp>
          <p:nvSpPr>
            <p:cNvPr id="44" name="文本框 43">
              <a:extLst>
                <a:ext uri="{FF2B5EF4-FFF2-40B4-BE49-F238E27FC236}">
                  <a16:creationId xmlns:a16="http://schemas.microsoft.com/office/drawing/2014/main"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测试</a:t>
              </a:r>
            </a:p>
          </p:txBody>
        </p:sp>
        <p:sp>
          <p:nvSpPr>
            <p:cNvPr id="45" name="文本框 44">
              <a:extLst>
                <a:ext uri="{FF2B5EF4-FFF2-40B4-BE49-F238E27FC236}">
                  <a16:creationId xmlns:a16="http://schemas.microsoft.com/office/drawing/2014/main"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开发</a:t>
              </a:r>
            </a:p>
          </p:txBody>
        </p:sp>
        <p:sp>
          <p:nvSpPr>
            <p:cNvPr id="46" name="文本框 45">
              <a:extLst>
                <a:ext uri="{FF2B5EF4-FFF2-40B4-BE49-F238E27FC236}">
                  <a16:creationId xmlns:a16="http://schemas.microsoft.com/office/drawing/2014/main"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需求</a:t>
              </a:r>
              <a:r>
                <a:rPr kumimoji="1" lang="en-US" altLang="zh-CN" sz="1599" dirty="0">
                  <a:solidFill>
                    <a:srgbClr val="231815"/>
                  </a:solidFill>
                  <a:cs typeface="+mn-ea"/>
                  <a:sym typeface="+mn-lt"/>
                </a:rPr>
                <a:t>/</a:t>
              </a:r>
              <a:r>
                <a:rPr kumimoji="1" lang="zh-CN" altLang="en-US" sz="1599" dirty="0">
                  <a:solidFill>
                    <a:srgbClr val="231815"/>
                  </a:solidFill>
                  <a:cs typeface="+mn-ea"/>
                  <a:sym typeface="+mn-lt"/>
                </a:rPr>
                <a:t>规划</a:t>
              </a:r>
            </a:p>
          </p:txBody>
        </p:sp>
        <p:sp>
          <p:nvSpPr>
            <p:cNvPr id="47" name="文本框 46">
              <a:extLst>
                <a:ext uri="{FF2B5EF4-FFF2-40B4-BE49-F238E27FC236}">
                  <a16:creationId xmlns:a16="http://schemas.microsoft.com/office/drawing/2014/main"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发布</a:t>
              </a:r>
            </a:p>
          </p:txBody>
        </p:sp>
        <p:sp>
          <p:nvSpPr>
            <p:cNvPr id="48" name="文本框 47">
              <a:extLst>
                <a:ext uri="{FF2B5EF4-FFF2-40B4-BE49-F238E27FC236}">
                  <a16:creationId xmlns:a16="http://schemas.microsoft.com/office/drawing/2014/main"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运维</a:t>
              </a:r>
            </a:p>
          </p:txBody>
        </p:sp>
        <p:sp>
          <p:nvSpPr>
            <p:cNvPr id="49" name="文本框 48">
              <a:extLst>
                <a:ext uri="{FF2B5EF4-FFF2-40B4-BE49-F238E27FC236}">
                  <a16:creationId xmlns:a16="http://schemas.microsoft.com/office/drawing/2014/main"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运营</a:t>
              </a:r>
            </a:p>
          </p:txBody>
        </p:sp>
        <p:grpSp>
          <p:nvGrpSpPr>
            <p:cNvPr id="51" name="图形 36">
              <a:extLst>
                <a:ext uri="{FF2B5EF4-FFF2-40B4-BE49-F238E27FC236}">
                  <a16:creationId xmlns:a16="http://schemas.microsoft.com/office/drawing/2014/main"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a16="http://schemas.microsoft.com/office/drawing/2014/main"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3" name="任意形状 52">
                <a:extLst>
                  <a:ext uri="{FF2B5EF4-FFF2-40B4-BE49-F238E27FC236}">
                    <a16:creationId xmlns:a16="http://schemas.microsoft.com/office/drawing/2014/main"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4" name="任意形状 53">
                <a:extLst>
                  <a:ext uri="{FF2B5EF4-FFF2-40B4-BE49-F238E27FC236}">
                    <a16:creationId xmlns:a16="http://schemas.microsoft.com/office/drawing/2014/main"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57" name="图形 4">
              <a:extLst>
                <a:ext uri="{FF2B5EF4-FFF2-40B4-BE49-F238E27FC236}">
                  <a16:creationId xmlns:a16="http://schemas.microsoft.com/office/drawing/2014/main"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a16="http://schemas.microsoft.com/office/drawing/2014/main"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cs typeface="+mn-ea"/>
                  <a:sym typeface="+mn-lt"/>
                </a:endParaRPr>
              </a:p>
            </p:txBody>
          </p:sp>
          <p:sp>
            <p:nvSpPr>
              <p:cNvPr id="59" name="任意形状 58">
                <a:extLst>
                  <a:ext uri="{FF2B5EF4-FFF2-40B4-BE49-F238E27FC236}">
                    <a16:creationId xmlns:a16="http://schemas.microsoft.com/office/drawing/2014/main"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60" name="任意形状 59">
                <a:extLst>
                  <a:ext uri="{FF2B5EF4-FFF2-40B4-BE49-F238E27FC236}">
                    <a16:creationId xmlns:a16="http://schemas.microsoft.com/office/drawing/2014/main"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1" name="任意形状 60">
                <a:extLst>
                  <a:ext uri="{FF2B5EF4-FFF2-40B4-BE49-F238E27FC236}">
                    <a16:creationId xmlns:a16="http://schemas.microsoft.com/office/drawing/2014/main"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2" name="任意形状 61">
                <a:extLst>
                  <a:ext uri="{FF2B5EF4-FFF2-40B4-BE49-F238E27FC236}">
                    <a16:creationId xmlns:a16="http://schemas.microsoft.com/office/drawing/2014/main"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3" name="任意形状 62">
                <a:extLst>
                  <a:ext uri="{FF2B5EF4-FFF2-40B4-BE49-F238E27FC236}">
                    <a16:creationId xmlns:a16="http://schemas.microsoft.com/office/drawing/2014/main"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4" name="任意形状 63">
                <a:extLst>
                  <a:ext uri="{FF2B5EF4-FFF2-40B4-BE49-F238E27FC236}">
                    <a16:creationId xmlns:a16="http://schemas.microsoft.com/office/drawing/2014/main"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5" name="任意形状 64">
                <a:extLst>
                  <a:ext uri="{FF2B5EF4-FFF2-40B4-BE49-F238E27FC236}">
                    <a16:creationId xmlns:a16="http://schemas.microsoft.com/office/drawing/2014/main"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6" name="任意形状 65">
                <a:extLst>
                  <a:ext uri="{FF2B5EF4-FFF2-40B4-BE49-F238E27FC236}">
                    <a16:creationId xmlns:a16="http://schemas.microsoft.com/office/drawing/2014/main"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67" name="图形 6">
              <a:extLst>
                <a:ext uri="{FF2B5EF4-FFF2-40B4-BE49-F238E27FC236}">
                  <a16:creationId xmlns:a16="http://schemas.microsoft.com/office/drawing/2014/main"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a16="http://schemas.microsoft.com/office/drawing/2014/main"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69" name="任意形状 68">
                <a:extLst>
                  <a:ext uri="{FF2B5EF4-FFF2-40B4-BE49-F238E27FC236}">
                    <a16:creationId xmlns:a16="http://schemas.microsoft.com/office/drawing/2014/main"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0" name="任意形状 69">
                <a:extLst>
                  <a:ext uri="{FF2B5EF4-FFF2-40B4-BE49-F238E27FC236}">
                    <a16:creationId xmlns:a16="http://schemas.microsoft.com/office/drawing/2014/main"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1" name="任意形状 70">
                <a:extLst>
                  <a:ext uri="{FF2B5EF4-FFF2-40B4-BE49-F238E27FC236}">
                    <a16:creationId xmlns:a16="http://schemas.microsoft.com/office/drawing/2014/main"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72" name="图形 14">
              <a:extLst>
                <a:ext uri="{FF2B5EF4-FFF2-40B4-BE49-F238E27FC236}">
                  <a16:creationId xmlns:a16="http://schemas.microsoft.com/office/drawing/2014/main"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a16="http://schemas.microsoft.com/office/drawing/2014/main"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4" name="任意形状 73">
                <a:extLst>
                  <a:ext uri="{FF2B5EF4-FFF2-40B4-BE49-F238E27FC236}">
                    <a16:creationId xmlns:a16="http://schemas.microsoft.com/office/drawing/2014/main"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75" name="任意形状 74">
                <a:extLst>
                  <a:ext uri="{FF2B5EF4-FFF2-40B4-BE49-F238E27FC236}">
                    <a16:creationId xmlns:a16="http://schemas.microsoft.com/office/drawing/2014/main"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6" name="任意形状 75">
                <a:extLst>
                  <a:ext uri="{FF2B5EF4-FFF2-40B4-BE49-F238E27FC236}">
                    <a16:creationId xmlns:a16="http://schemas.microsoft.com/office/drawing/2014/main"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7" name="任意形状 76">
                <a:extLst>
                  <a:ext uri="{FF2B5EF4-FFF2-40B4-BE49-F238E27FC236}">
                    <a16:creationId xmlns:a16="http://schemas.microsoft.com/office/drawing/2014/main"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8" name="任意形状 77">
                <a:extLst>
                  <a:ext uri="{FF2B5EF4-FFF2-40B4-BE49-F238E27FC236}">
                    <a16:creationId xmlns:a16="http://schemas.microsoft.com/office/drawing/2014/main"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79" name="图形 12">
              <a:extLst>
                <a:ext uri="{FF2B5EF4-FFF2-40B4-BE49-F238E27FC236}">
                  <a16:creationId xmlns:a16="http://schemas.microsoft.com/office/drawing/2014/main"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a16="http://schemas.microsoft.com/office/drawing/2014/main"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1" name="任意形状 80">
                <a:extLst>
                  <a:ext uri="{FF2B5EF4-FFF2-40B4-BE49-F238E27FC236}">
                    <a16:creationId xmlns:a16="http://schemas.microsoft.com/office/drawing/2014/main"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2" name="任意形状 81">
                <a:extLst>
                  <a:ext uri="{FF2B5EF4-FFF2-40B4-BE49-F238E27FC236}">
                    <a16:creationId xmlns:a16="http://schemas.microsoft.com/office/drawing/2014/main"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3" name="任意形状 82">
                <a:extLst>
                  <a:ext uri="{FF2B5EF4-FFF2-40B4-BE49-F238E27FC236}">
                    <a16:creationId xmlns:a16="http://schemas.microsoft.com/office/drawing/2014/main"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4" name="任意形状 83">
                <a:extLst>
                  <a:ext uri="{FF2B5EF4-FFF2-40B4-BE49-F238E27FC236}">
                    <a16:creationId xmlns:a16="http://schemas.microsoft.com/office/drawing/2014/main"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85" name="图形 10">
              <a:extLst>
                <a:ext uri="{FF2B5EF4-FFF2-40B4-BE49-F238E27FC236}">
                  <a16:creationId xmlns:a16="http://schemas.microsoft.com/office/drawing/2014/main"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a16="http://schemas.microsoft.com/office/drawing/2014/main"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87" name="任意形状 86">
                <a:extLst>
                  <a:ext uri="{FF2B5EF4-FFF2-40B4-BE49-F238E27FC236}">
                    <a16:creationId xmlns:a16="http://schemas.microsoft.com/office/drawing/2014/main"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8" name="任意形状 87">
                <a:extLst>
                  <a:ext uri="{FF2B5EF4-FFF2-40B4-BE49-F238E27FC236}">
                    <a16:creationId xmlns:a16="http://schemas.microsoft.com/office/drawing/2014/main"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9" name="任意形状 88">
                <a:extLst>
                  <a:ext uri="{FF2B5EF4-FFF2-40B4-BE49-F238E27FC236}">
                    <a16:creationId xmlns:a16="http://schemas.microsoft.com/office/drawing/2014/main"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0" name="任意形状 89">
                <a:extLst>
                  <a:ext uri="{FF2B5EF4-FFF2-40B4-BE49-F238E27FC236}">
                    <a16:creationId xmlns:a16="http://schemas.microsoft.com/office/drawing/2014/main"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91" name="图形 13">
              <a:extLst>
                <a:ext uri="{FF2B5EF4-FFF2-40B4-BE49-F238E27FC236}">
                  <a16:creationId xmlns:a16="http://schemas.microsoft.com/office/drawing/2014/main"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a16="http://schemas.microsoft.com/office/drawing/2014/main"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cs typeface="+mn-ea"/>
                  <a:sym typeface="+mn-lt"/>
                </a:endParaRPr>
              </a:p>
            </p:txBody>
          </p:sp>
          <p:sp>
            <p:nvSpPr>
              <p:cNvPr id="93" name="任意形状 92">
                <a:extLst>
                  <a:ext uri="{FF2B5EF4-FFF2-40B4-BE49-F238E27FC236}">
                    <a16:creationId xmlns:a16="http://schemas.microsoft.com/office/drawing/2014/main"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4" name="任意形状 93">
                <a:extLst>
                  <a:ext uri="{FF2B5EF4-FFF2-40B4-BE49-F238E27FC236}">
                    <a16:creationId xmlns:a16="http://schemas.microsoft.com/office/drawing/2014/main"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5" name="任意形状 94">
                <a:extLst>
                  <a:ext uri="{FF2B5EF4-FFF2-40B4-BE49-F238E27FC236}">
                    <a16:creationId xmlns:a16="http://schemas.microsoft.com/office/drawing/2014/main"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6" name="任意形状 95">
                <a:extLst>
                  <a:ext uri="{FF2B5EF4-FFF2-40B4-BE49-F238E27FC236}">
                    <a16:creationId xmlns:a16="http://schemas.microsoft.com/office/drawing/2014/main"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7" name="任意形状 96">
                <a:extLst>
                  <a:ext uri="{FF2B5EF4-FFF2-40B4-BE49-F238E27FC236}">
                    <a16:creationId xmlns:a16="http://schemas.microsoft.com/office/drawing/2014/main"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8" name="任意形状 97">
                <a:extLst>
                  <a:ext uri="{FF2B5EF4-FFF2-40B4-BE49-F238E27FC236}">
                    <a16:creationId xmlns:a16="http://schemas.microsoft.com/office/drawing/2014/main"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9" name="任意形状 98">
                <a:extLst>
                  <a:ext uri="{FF2B5EF4-FFF2-40B4-BE49-F238E27FC236}">
                    <a16:creationId xmlns:a16="http://schemas.microsoft.com/office/drawing/2014/main"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grpSp>
        <p:grpSp>
          <p:nvGrpSpPr>
            <p:cNvPr id="100" name="图形 115">
              <a:extLst>
                <a:ext uri="{FF2B5EF4-FFF2-40B4-BE49-F238E27FC236}">
                  <a16:creationId xmlns:a16="http://schemas.microsoft.com/office/drawing/2014/main"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a16="http://schemas.microsoft.com/office/drawing/2014/main"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2" name="任意形状 101">
                <a:extLst>
                  <a:ext uri="{FF2B5EF4-FFF2-40B4-BE49-F238E27FC236}">
                    <a16:creationId xmlns:a16="http://schemas.microsoft.com/office/drawing/2014/main"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3" name="任意形状 102">
                <a:extLst>
                  <a:ext uri="{FF2B5EF4-FFF2-40B4-BE49-F238E27FC236}">
                    <a16:creationId xmlns:a16="http://schemas.microsoft.com/office/drawing/2014/main"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04" name="图形 16">
              <a:extLst>
                <a:ext uri="{FF2B5EF4-FFF2-40B4-BE49-F238E27FC236}">
                  <a16:creationId xmlns:a16="http://schemas.microsoft.com/office/drawing/2014/main"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a16="http://schemas.microsoft.com/office/drawing/2014/main"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6" name="任意形状 105">
                <a:extLst>
                  <a:ext uri="{FF2B5EF4-FFF2-40B4-BE49-F238E27FC236}">
                    <a16:creationId xmlns:a16="http://schemas.microsoft.com/office/drawing/2014/main"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7" name="任意形状 106">
                <a:extLst>
                  <a:ext uri="{FF2B5EF4-FFF2-40B4-BE49-F238E27FC236}">
                    <a16:creationId xmlns:a16="http://schemas.microsoft.com/office/drawing/2014/main"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08" name="图形 8">
              <a:extLst>
                <a:ext uri="{FF2B5EF4-FFF2-40B4-BE49-F238E27FC236}">
                  <a16:creationId xmlns:a16="http://schemas.microsoft.com/office/drawing/2014/main"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a16="http://schemas.microsoft.com/office/drawing/2014/main"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0" name="任意形状 109">
                <a:extLst>
                  <a:ext uri="{FF2B5EF4-FFF2-40B4-BE49-F238E27FC236}">
                    <a16:creationId xmlns:a16="http://schemas.microsoft.com/office/drawing/2014/main"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1" name="任意形状 110">
                <a:extLst>
                  <a:ext uri="{FF2B5EF4-FFF2-40B4-BE49-F238E27FC236}">
                    <a16:creationId xmlns:a16="http://schemas.microsoft.com/office/drawing/2014/main"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2" name="任意形状 111">
                <a:extLst>
                  <a:ext uri="{FF2B5EF4-FFF2-40B4-BE49-F238E27FC236}">
                    <a16:creationId xmlns:a16="http://schemas.microsoft.com/office/drawing/2014/main"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3" name="任意形状 112">
                <a:extLst>
                  <a:ext uri="{FF2B5EF4-FFF2-40B4-BE49-F238E27FC236}">
                    <a16:creationId xmlns:a16="http://schemas.microsoft.com/office/drawing/2014/main"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4" name="任意形状 113">
                <a:extLst>
                  <a:ext uri="{FF2B5EF4-FFF2-40B4-BE49-F238E27FC236}">
                    <a16:creationId xmlns:a16="http://schemas.microsoft.com/office/drawing/2014/main"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15" name="图形 5">
              <a:extLst>
                <a:ext uri="{FF2B5EF4-FFF2-40B4-BE49-F238E27FC236}">
                  <a16:creationId xmlns:a16="http://schemas.microsoft.com/office/drawing/2014/main"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a16="http://schemas.microsoft.com/office/drawing/2014/main"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17" name="任意形状 116">
                <a:extLst>
                  <a:ext uri="{FF2B5EF4-FFF2-40B4-BE49-F238E27FC236}">
                    <a16:creationId xmlns:a16="http://schemas.microsoft.com/office/drawing/2014/main"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8" name="任意形状 117">
                <a:extLst>
                  <a:ext uri="{FF2B5EF4-FFF2-40B4-BE49-F238E27FC236}">
                    <a16:creationId xmlns:a16="http://schemas.microsoft.com/office/drawing/2014/main"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19" name="图形 2">
              <a:extLst>
                <a:ext uri="{FF2B5EF4-FFF2-40B4-BE49-F238E27FC236}">
                  <a16:creationId xmlns:a16="http://schemas.microsoft.com/office/drawing/2014/main"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a16="http://schemas.microsoft.com/office/drawing/2014/main"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1" name="任意形状 120">
                <a:extLst>
                  <a:ext uri="{FF2B5EF4-FFF2-40B4-BE49-F238E27FC236}">
                    <a16:creationId xmlns:a16="http://schemas.microsoft.com/office/drawing/2014/main"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22" name="任意形状 121">
                <a:extLst>
                  <a:ext uri="{FF2B5EF4-FFF2-40B4-BE49-F238E27FC236}">
                    <a16:creationId xmlns:a16="http://schemas.microsoft.com/office/drawing/2014/main"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3" name="任意形状 122">
                <a:extLst>
                  <a:ext uri="{FF2B5EF4-FFF2-40B4-BE49-F238E27FC236}">
                    <a16:creationId xmlns:a16="http://schemas.microsoft.com/office/drawing/2014/main"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4" name="任意形状 123">
                <a:extLst>
                  <a:ext uri="{FF2B5EF4-FFF2-40B4-BE49-F238E27FC236}">
                    <a16:creationId xmlns:a16="http://schemas.microsoft.com/office/drawing/2014/main"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5" name="任意形状 124">
                <a:extLst>
                  <a:ext uri="{FF2B5EF4-FFF2-40B4-BE49-F238E27FC236}">
                    <a16:creationId xmlns:a16="http://schemas.microsoft.com/office/drawing/2014/main"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6" name="任意形状 125">
                <a:extLst>
                  <a:ext uri="{FF2B5EF4-FFF2-40B4-BE49-F238E27FC236}">
                    <a16:creationId xmlns:a16="http://schemas.microsoft.com/office/drawing/2014/main"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7" name="任意形状 126">
                <a:extLst>
                  <a:ext uri="{FF2B5EF4-FFF2-40B4-BE49-F238E27FC236}">
                    <a16:creationId xmlns:a16="http://schemas.microsoft.com/office/drawing/2014/main"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8" name="任意形状 127">
                <a:extLst>
                  <a:ext uri="{FF2B5EF4-FFF2-40B4-BE49-F238E27FC236}">
                    <a16:creationId xmlns:a16="http://schemas.microsoft.com/office/drawing/2014/main"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9" name="任意形状 128">
                <a:extLst>
                  <a:ext uri="{FF2B5EF4-FFF2-40B4-BE49-F238E27FC236}">
                    <a16:creationId xmlns:a16="http://schemas.microsoft.com/office/drawing/2014/main"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0" name="任意形状 129">
                <a:extLst>
                  <a:ext uri="{FF2B5EF4-FFF2-40B4-BE49-F238E27FC236}">
                    <a16:creationId xmlns:a16="http://schemas.microsoft.com/office/drawing/2014/main"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1" name="图形 21">
              <a:extLst>
                <a:ext uri="{FF2B5EF4-FFF2-40B4-BE49-F238E27FC236}">
                  <a16:creationId xmlns:a16="http://schemas.microsoft.com/office/drawing/2014/main"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a16="http://schemas.microsoft.com/office/drawing/2014/main"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3" name="任意形状 132">
                <a:extLst>
                  <a:ext uri="{FF2B5EF4-FFF2-40B4-BE49-F238E27FC236}">
                    <a16:creationId xmlns:a16="http://schemas.microsoft.com/office/drawing/2014/main"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4" name="任意形状 133">
                <a:extLst>
                  <a:ext uri="{FF2B5EF4-FFF2-40B4-BE49-F238E27FC236}">
                    <a16:creationId xmlns:a16="http://schemas.microsoft.com/office/drawing/2014/main"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5" name="任意形状 134">
                <a:extLst>
                  <a:ext uri="{FF2B5EF4-FFF2-40B4-BE49-F238E27FC236}">
                    <a16:creationId xmlns:a16="http://schemas.microsoft.com/office/drawing/2014/main"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6" name="任意形状 135">
                <a:extLst>
                  <a:ext uri="{FF2B5EF4-FFF2-40B4-BE49-F238E27FC236}">
                    <a16:creationId xmlns:a16="http://schemas.microsoft.com/office/drawing/2014/main"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7" name="任意形状 136">
                <a:extLst>
                  <a:ext uri="{FF2B5EF4-FFF2-40B4-BE49-F238E27FC236}">
                    <a16:creationId xmlns:a16="http://schemas.microsoft.com/office/drawing/2014/main"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8" name="图形 17">
              <a:extLst>
                <a:ext uri="{FF2B5EF4-FFF2-40B4-BE49-F238E27FC236}">
                  <a16:creationId xmlns:a16="http://schemas.microsoft.com/office/drawing/2014/main"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a16="http://schemas.microsoft.com/office/drawing/2014/main"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0" name="任意形状 139">
                <a:extLst>
                  <a:ext uri="{FF2B5EF4-FFF2-40B4-BE49-F238E27FC236}">
                    <a16:creationId xmlns:a16="http://schemas.microsoft.com/office/drawing/2014/main"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1" name="任意形状 140">
                <a:extLst>
                  <a:ext uri="{FF2B5EF4-FFF2-40B4-BE49-F238E27FC236}">
                    <a16:creationId xmlns:a16="http://schemas.microsoft.com/office/drawing/2014/main"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2" name="任意形状 141">
                <a:extLst>
                  <a:ext uri="{FF2B5EF4-FFF2-40B4-BE49-F238E27FC236}">
                    <a16:creationId xmlns:a16="http://schemas.microsoft.com/office/drawing/2014/main"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3" name="任意形状 142">
                <a:extLst>
                  <a:ext uri="{FF2B5EF4-FFF2-40B4-BE49-F238E27FC236}">
                    <a16:creationId xmlns:a16="http://schemas.microsoft.com/office/drawing/2014/main"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4" name="任意形状 143">
                <a:extLst>
                  <a:ext uri="{FF2B5EF4-FFF2-40B4-BE49-F238E27FC236}">
                    <a16:creationId xmlns:a16="http://schemas.microsoft.com/office/drawing/2014/main"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45" name="图形 9">
              <a:extLst>
                <a:ext uri="{FF2B5EF4-FFF2-40B4-BE49-F238E27FC236}">
                  <a16:creationId xmlns:a16="http://schemas.microsoft.com/office/drawing/2014/main"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a16="http://schemas.microsoft.com/office/drawing/2014/main"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7" name="任意形状 146">
                <a:extLst>
                  <a:ext uri="{FF2B5EF4-FFF2-40B4-BE49-F238E27FC236}">
                    <a16:creationId xmlns:a16="http://schemas.microsoft.com/office/drawing/2014/main"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48" name="任意形状 147">
                <a:extLst>
                  <a:ext uri="{FF2B5EF4-FFF2-40B4-BE49-F238E27FC236}">
                    <a16:creationId xmlns:a16="http://schemas.microsoft.com/office/drawing/2014/main"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9" name="任意形状 148">
                <a:extLst>
                  <a:ext uri="{FF2B5EF4-FFF2-40B4-BE49-F238E27FC236}">
                    <a16:creationId xmlns:a16="http://schemas.microsoft.com/office/drawing/2014/main"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0" name="任意形状 149">
                <a:extLst>
                  <a:ext uri="{FF2B5EF4-FFF2-40B4-BE49-F238E27FC236}">
                    <a16:creationId xmlns:a16="http://schemas.microsoft.com/office/drawing/2014/main"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1" name="任意形状 150">
                <a:extLst>
                  <a:ext uri="{FF2B5EF4-FFF2-40B4-BE49-F238E27FC236}">
                    <a16:creationId xmlns:a16="http://schemas.microsoft.com/office/drawing/2014/main"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2" name="图形 107">
              <a:extLst>
                <a:ext uri="{FF2B5EF4-FFF2-40B4-BE49-F238E27FC236}">
                  <a16:creationId xmlns:a16="http://schemas.microsoft.com/office/drawing/2014/main"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a16="http://schemas.microsoft.com/office/drawing/2014/main"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4" name="任意形状 153">
                <a:extLst>
                  <a:ext uri="{FF2B5EF4-FFF2-40B4-BE49-F238E27FC236}">
                    <a16:creationId xmlns:a16="http://schemas.microsoft.com/office/drawing/2014/main"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5" name="任意形状 154">
                <a:extLst>
                  <a:ext uri="{FF2B5EF4-FFF2-40B4-BE49-F238E27FC236}">
                    <a16:creationId xmlns:a16="http://schemas.microsoft.com/office/drawing/2014/main"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6" name="图形 108">
              <a:extLst>
                <a:ext uri="{FF2B5EF4-FFF2-40B4-BE49-F238E27FC236}">
                  <a16:creationId xmlns:a16="http://schemas.microsoft.com/office/drawing/2014/main"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a16="http://schemas.microsoft.com/office/drawing/2014/main"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58" name="任意形状 157">
                <a:extLst>
                  <a:ext uri="{FF2B5EF4-FFF2-40B4-BE49-F238E27FC236}">
                    <a16:creationId xmlns:a16="http://schemas.microsoft.com/office/drawing/2014/main"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9" name="任意形状 158">
                <a:extLst>
                  <a:ext uri="{FF2B5EF4-FFF2-40B4-BE49-F238E27FC236}">
                    <a16:creationId xmlns:a16="http://schemas.microsoft.com/office/drawing/2014/main"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0" name="图形 109">
              <a:extLst>
                <a:ext uri="{FF2B5EF4-FFF2-40B4-BE49-F238E27FC236}">
                  <a16:creationId xmlns:a16="http://schemas.microsoft.com/office/drawing/2014/main"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a16="http://schemas.microsoft.com/office/drawing/2014/main"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2" name="任意形状 161">
                <a:extLst>
                  <a:ext uri="{FF2B5EF4-FFF2-40B4-BE49-F238E27FC236}">
                    <a16:creationId xmlns:a16="http://schemas.microsoft.com/office/drawing/2014/main"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3" name="任意形状 162">
                <a:extLst>
                  <a:ext uri="{FF2B5EF4-FFF2-40B4-BE49-F238E27FC236}">
                    <a16:creationId xmlns:a16="http://schemas.microsoft.com/office/drawing/2014/main"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4" name="图形 116">
              <a:extLst>
                <a:ext uri="{FF2B5EF4-FFF2-40B4-BE49-F238E27FC236}">
                  <a16:creationId xmlns:a16="http://schemas.microsoft.com/office/drawing/2014/main"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a16="http://schemas.microsoft.com/office/drawing/2014/main"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6" name="任意形状 165">
                <a:extLst>
                  <a:ext uri="{FF2B5EF4-FFF2-40B4-BE49-F238E27FC236}">
                    <a16:creationId xmlns:a16="http://schemas.microsoft.com/office/drawing/2014/main"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7" name="任意形状 166">
                <a:extLst>
                  <a:ext uri="{FF2B5EF4-FFF2-40B4-BE49-F238E27FC236}">
                    <a16:creationId xmlns:a16="http://schemas.microsoft.com/office/drawing/2014/main"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8" name="图形 117">
              <a:extLst>
                <a:ext uri="{FF2B5EF4-FFF2-40B4-BE49-F238E27FC236}">
                  <a16:creationId xmlns:a16="http://schemas.microsoft.com/office/drawing/2014/main"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a16="http://schemas.microsoft.com/office/drawing/2014/main"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0" name="任意形状 169">
                <a:extLst>
                  <a:ext uri="{FF2B5EF4-FFF2-40B4-BE49-F238E27FC236}">
                    <a16:creationId xmlns:a16="http://schemas.microsoft.com/office/drawing/2014/main"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1" name="任意形状 170">
                <a:extLst>
                  <a:ext uri="{FF2B5EF4-FFF2-40B4-BE49-F238E27FC236}">
                    <a16:creationId xmlns:a16="http://schemas.microsoft.com/office/drawing/2014/main"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72" name="图形 118">
              <a:extLst>
                <a:ext uri="{FF2B5EF4-FFF2-40B4-BE49-F238E27FC236}">
                  <a16:creationId xmlns:a16="http://schemas.microsoft.com/office/drawing/2014/main"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a16="http://schemas.microsoft.com/office/drawing/2014/main"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4" name="任意形状 173">
                <a:extLst>
                  <a:ext uri="{FF2B5EF4-FFF2-40B4-BE49-F238E27FC236}">
                    <a16:creationId xmlns:a16="http://schemas.microsoft.com/office/drawing/2014/main"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5" name="任意形状 174">
                <a:extLst>
                  <a:ext uri="{FF2B5EF4-FFF2-40B4-BE49-F238E27FC236}">
                    <a16:creationId xmlns:a16="http://schemas.microsoft.com/office/drawing/2014/main"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76" name="图形 18">
              <a:extLst>
                <a:ext uri="{FF2B5EF4-FFF2-40B4-BE49-F238E27FC236}">
                  <a16:creationId xmlns:a16="http://schemas.microsoft.com/office/drawing/2014/main"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a16="http://schemas.microsoft.com/office/drawing/2014/main"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8" name="任意形状 177">
                <a:extLst>
                  <a:ext uri="{FF2B5EF4-FFF2-40B4-BE49-F238E27FC236}">
                    <a16:creationId xmlns:a16="http://schemas.microsoft.com/office/drawing/2014/main"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9" name="任意形状 178">
                <a:extLst>
                  <a:ext uri="{FF2B5EF4-FFF2-40B4-BE49-F238E27FC236}">
                    <a16:creationId xmlns:a16="http://schemas.microsoft.com/office/drawing/2014/main"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0" name="任意形状 179">
                <a:extLst>
                  <a:ext uri="{FF2B5EF4-FFF2-40B4-BE49-F238E27FC236}">
                    <a16:creationId xmlns:a16="http://schemas.microsoft.com/office/drawing/2014/main"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1" name="任意形状 180">
                <a:extLst>
                  <a:ext uri="{FF2B5EF4-FFF2-40B4-BE49-F238E27FC236}">
                    <a16:creationId xmlns:a16="http://schemas.microsoft.com/office/drawing/2014/main"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2" name="任意形状 181">
                <a:extLst>
                  <a:ext uri="{FF2B5EF4-FFF2-40B4-BE49-F238E27FC236}">
                    <a16:creationId xmlns:a16="http://schemas.microsoft.com/office/drawing/2014/main"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3" name="任意形状 182">
                <a:extLst>
                  <a:ext uri="{FF2B5EF4-FFF2-40B4-BE49-F238E27FC236}">
                    <a16:creationId xmlns:a16="http://schemas.microsoft.com/office/drawing/2014/main"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4" name="任意形状 183">
                <a:extLst>
                  <a:ext uri="{FF2B5EF4-FFF2-40B4-BE49-F238E27FC236}">
                    <a16:creationId xmlns:a16="http://schemas.microsoft.com/office/drawing/2014/main"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5" name="任意形状 184">
                <a:extLst>
                  <a:ext uri="{FF2B5EF4-FFF2-40B4-BE49-F238E27FC236}">
                    <a16:creationId xmlns:a16="http://schemas.microsoft.com/office/drawing/2014/main"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6" name="任意形状 185">
                <a:extLst>
                  <a:ext uri="{FF2B5EF4-FFF2-40B4-BE49-F238E27FC236}">
                    <a16:creationId xmlns:a16="http://schemas.microsoft.com/office/drawing/2014/main"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7" name="任意形状 186">
                <a:extLst>
                  <a:ext uri="{FF2B5EF4-FFF2-40B4-BE49-F238E27FC236}">
                    <a16:creationId xmlns:a16="http://schemas.microsoft.com/office/drawing/2014/main"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8" name="任意形状 187">
                <a:extLst>
                  <a:ext uri="{FF2B5EF4-FFF2-40B4-BE49-F238E27FC236}">
                    <a16:creationId xmlns:a16="http://schemas.microsoft.com/office/drawing/2014/main"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9" name="任意形状 188">
                <a:extLst>
                  <a:ext uri="{FF2B5EF4-FFF2-40B4-BE49-F238E27FC236}">
                    <a16:creationId xmlns:a16="http://schemas.microsoft.com/office/drawing/2014/main"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90" name="任意形状 189">
                <a:extLst>
                  <a:ext uri="{FF2B5EF4-FFF2-40B4-BE49-F238E27FC236}">
                    <a16:creationId xmlns:a16="http://schemas.microsoft.com/office/drawing/2014/main"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99" name="图形 19">
              <a:extLst>
                <a:ext uri="{FF2B5EF4-FFF2-40B4-BE49-F238E27FC236}">
                  <a16:creationId xmlns:a16="http://schemas.microsoft.com/office/drawing/2014/main"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a16="http://schemas.microsoft.com/office/drawing/2014/main"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201" name="任意形状 200">
                <a:extLst>
                  <a:ext uri="{FF2B5EF4-FFF2-40B4-BE49-F238E27FC236}">
                    <a16:creationId xmlns:a16="http://schemas.microsoft.com/office/drawing/2014/main"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2" name="任意形状 201">
                <a:extLst>
                  <a:ext uri="{FF2B5EF4-FFF2-40B4-BE49-F238E27FC236}">
                    <a16:creationId xmlns:a16="http://schemas.microsoft.com/office/drawing/2014/main"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3" name="任意形状 202">
                <a:extLst>
                  <a:ext uri="{FF2B5EF4-FFF2-40B4-BE49-F238E27FC236}">
                    <a16:creationId xmlns:a16="http://schemas.microsoft.com/office/drawing/2014/main"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4" name="任意形状 203">
                <a:extLst>
                  <a:ext uri="{FF2B5EF4-FFF2-40B4-BE49-F238E27FC236}">
                    <a16:creationId xmlns:a16="http://schemas.microsoft.com/office/drawing/2014/main"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05" name="图形 25">
              <a:extLst>
                <a:ext uri="{FF2B5EF4-FFF2-40B4-BE49-F238E27FC236}">
                  <a16:creationId xmlns:a16="http://schemas.microsoft.com/office/drawing/2014/main"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a16="http://schemas.microsoft.com/office/drawing/2014/main"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7" name="任意形状 206">
                <a:extLst>
                  <a:ext uri="{FF2B5EF4-FFF2-40B4-BE49-F238E27FC236}">
                    <a16:creationId xmlns:a16="http://schemas.microsoft.com/office/drawing/2014/main"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8" name="任意形状 207">
                <a:extLst>
                  <a:ext uri="{FF2B5EF4-FFF2-40B4-BE49-F238E27FC236}">
                    <a16:creationId xmlns:a16="http://schemas.microsoft.com/office/drawing/2014/main"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209" name="图形 23">
              <a:extLst>
                <a:ext uri="{FF2B5EF4-FFF2-40B4-BE49-F238E27FC236}">
                  <a16:creationId xmlns:a16="http://schemas.microsoft.com/office/drawing/2014/main"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a16="http://schemas.microsoft.com/office/drawing/2014/main"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1" name="任意形状 210">
                <a:extLst>
                  <a:ext uri="{FF2B5EF4-FFF2-40B4-BE49-F238E27FC236}">
                    <a16:creationId xmlns:a16="http://schemas.microsoft.com/office/drawing/2014/main"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2" name="任意形状 211">
                <a:extLst>
                  <a:ext uri="{FF2B5EF4-FFF2-40B4-BE49-F238E27FC236}">
                    <a16:creationId xmlns:a16="http://schemas.microsoft.com/office/drawing/2014/main"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3" name="任意形状 212">
                <a:extLst>
                  <a:ext uri="{FF2B5EF4-FFF2-40B4-BE49-F238E27FC236}">
                    <a16:creationId xmlns:a16="http://schemas.microsoft.com/office/drawing/2014/main"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14" name="图形 27">
              <a:extLst>
                <a:ext uri="{FF2B5EF4-FFF2-40B4-BE49-F238E27FC236}">
                  <a16:creationId xmlns:a16="http://schemas.microsoft.com/office/drawing/2014/main"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a16="http://schemas.microsoft.com/office/drawing/2014/main"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6" name="任意形状 215">
                <a:extLst>
                  <a:ext uri="{FF2B5EF4-FFF2-40B4-BE49-F238E27FC236}">
                    <a16:creationId xmlns:a16="http://schemas.microsoft.com/office/drawing/2014/main"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7" name="任意形状 216">
                <a:extLst>
                  <a:ext uri="{FF2B5EF4-FFF2-40B4-BE49-F238E27FC236}">
                    <a16:creationId xmlns:a16="http://schemas.microsoft.com/office/drawing/2014/main"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18" name="图形 29">
              <a:extLst>
                <a:ext uri="{FF2B5EF4-FFF2-40B4-BE49-F238E27FC236}">
                  <a16:creationId xmlns:a16="http://schemas.microsoft.com/office/drawing/2014/main"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a16="http://schemas.microsoft.com/office/drawing/2014/main"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0" name="任意形状 219">
                <a:extLst>
                  <a:ext uri="{FF2B5EF4-FFF2-40B4-BE49-F238E27FC236}">
                    <a16:creationId xmlns:a16="http://schemas.microsoft.com/office/drawing/2014/main"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1" name="任意形状 220">
                <a:extLst>
                  <a:ext uri="{FF2B5EF4-FFF2-40B4-BE49-F238E27FC236}">
                    <a16:creationId xmlns:a16="http://schemas.microsoft.com/office/drawing/2014/main"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22" name="图形 110">
              <a:extLst>
                <a:ext uri="{FF2B5EF4-FFF2-40B4-BE49-F238E27FC236}">
                  <a16:creationId xmlns:a16="http://schemas.microsoft.com/office/drawing/2014/main"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a16="http://schemas.microsoft.com/office/drawing/2014/main"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24" name="任意形状 223">
                <a:extLst>
                  <a:ext uri="{FF2B5EF4-FFF2-40B4-BE49-F238E27FC236}">
                    <a16:creationId xmlns:a16="http://schemas.microsoft.com/office/drawing/2014/main"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5" name="任意形状 224">
                <a:extLst>
                  <a:ext uri="{FF2B5EF4-FFF2-40B4-BE49-F238E27FC236}">
                    <a16:creationId xmlns:a16="http://schemas.microsoft.com/office/drawing/2014/main"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26" name="图形 111">
              <a:extLst>
                <a:ext uri="{FF2B5EF4-FFF2-40B4-BE49-F238E27FC236}">
                  <a16:creationId xmlns:a16="http://schemas.microsoft.com/office/drawing/2014/main"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a16="http://schemas.microsoft.com/office/drawing/2014/main"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8" name="任意形状 227">
                <a:extLst>
                  <a:ext uri="{FF2B5EF4-FFF2-40B4-BE49-F238E27FC236}">
                    <a16:creationId xmlns:a16="http://schemas.microsoft.com/office/drawing/2014/main"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9" name="任意形状 228">
                <a:extLst>
                  <a:ext uri="{FF2B5EF4-FFF2-40B4-BE49-F238E27FC236}">
                    <a16:creationId xmlns:a16="http://schemas.microsoft.com/office/drawing/2014/main"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0" name="图形 112">
              <a:extLst>
                <a:ext uri="{FF2B5EF4-FFF2-40B4-BE49-F238E27FC236}">
                  <a16:creationId xmlns:a16="http://schemas.microsoft.com/office/drawing/2014/main"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a16="http://schemas.microsoft.com/office/drawing/2014/main"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2" name="任意形状 231">
                <a:extLst>
                  <a:ext uri="{FF2B5EF4-FFF2-40B4-BE49-F238E27FC236}">
                    <a16:creationId xmlns:a16="http://schemas.microsoft.com/office/drawing/2014/main"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3" name="任意形状 232">
                <a:extLst>
                  <a:ext uri="{FF2B5EF4-FFF2-40B4-BE49-F238E27FC236}">
                    <a16:creationId xmlns:a16="http://schemas.microsoft.com/office/drawing/2014/main"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4" name="图形 119">
              <a:extLst>
                <a:ext uri="{FF2B5EF4-FFF2-40B4-BE49-F238E27FC236}">
                  <a16:creationId xmlns:a16="http://schemas.microsoft.com/office/drawing/2014/main"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a16="http://schemas.microsoft.com/office/drawing/2014/main"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6" name="任意形状 235">
                <a:extLst>
                  <a:ext uri="{FF2B5EF4-FFF2-40B4-BE49-F238E27FC236}">
                    <a16:creationId xmlns:a16="http://schemas.microsoft.com/office/drawing/2014/main"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7" name="任意形状 236">
                <a:extLst>
                  <a:ext uri="{FF2B5EF4-FFF2-40B4-BE49-F238E27FC236}">
                    <a16:creationId xmlns:a16="http://schemas.microsoft.com/office/drawing/2014/main"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8" name="图形 120">
              <a:extLst>
                <a:ext uri="{FF2B5EF4-FFF2-40B4-BE49-F238E27FC236}">
                  <a16:creationId xmlns:a16="http://schemas.microsoft.com/office/drawing/2014/main"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a16="http://schemas.microsoft.com/office/drawing/2014/main"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0" name="任意形状 239">
                <a:extLst>
                  <a:ext uri="{FF2B5EF4-FFF2-40B4-BE49-F238E27FC236}">
                    <a16:creationId xmlns:a16="http://schemas.microsoft.com/office/drawing/2014/main"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1" name="任意形状 240">
                <a:extLst>
                  <a:ext uri="{FF2B5EF4-FFF2-40B4-BE49-F238E27FC236}">
                    <a16:creationId xmlns:a16="http://schemas.microsoft.com/office/drawing/2014/main"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2" name="图形 121">
              <a:extLst>
                <a:ext uri="{FF2B5EF4-FFF2-40B4-BE49-F238E27FC236}">
                  <a16:creationId xmlns:a16="http://schemas.microsoft.com/office/drawing/2014/main"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a16="http://schemas.microsoft.com/office/drawing/2014/main"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4" name="任意形状 243">
                <a:extLst>
                  <a:ext uri="{FF2B5EF4-FFF2-40B4-BE49-F238E27FC236}">
                    <a16:creationId xmlns:a16="http://schemas.microsoft.com/office/drawing/2014/main"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5" name="任意形状 244">
                <a:extLst>
                  <a:ext uri="{FF2B5EF4-FFF2-40B4-BE49-F238E27FC236}">
                    <a16:creationId xmlns:a16="http://schemas.microsoft.com/office/drawing/2014/main"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6" name="图形 113">
              <a:extLst>
                <a:ext uri="{FF2B5EF4-FFF2-40B4-BE49-F238E27FC236}">
                  <a16:creationId xmlns:a16="http://schemas.microsoft.com/office/drawing/2014/main"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a16="http://schemas.microsoft.com/office/drawing/2014/main"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48" name="任意形状 247">
                <a:extLst>
                  <a:ext uri="{FF2B5EF4-FFF2-40B4-BE49-F238E27FC236}">
                    <a16:creationId xmlns:a16="http://schemas.microsoft.com/office/drawing/2014/main"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9" name="任意形状 248">
                <a:extLst>
                  <a:ext uri="{FF2B5EF4-FFF2-40B4-BE49-F238E27FC236}">
                    <a16:creationId xmlns:a16="http://schemas.microsoft.com/office/drawing/2014/main"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0" name="图形 122">
              <a:extLst>
                <a:ext uri="{FF2B5EF4-FFF2-40B4-BE49-F238E27FC236}">
                  <a16:creationId xmlns:a16="http://schemas.microsoft.com/office/drawing/2014/main"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a16="http://schemas.microsoft.com/office/drawing/2014/main"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2" name="任意形状 251">
                <a:extLst>
                  <a:ext uri="{FF2B5EF4-FFF2-40B4-BE49-F238E27FC236}">
                    <a16:creationId xmlns:a16="http://schemas.microsoft.com/office/drawing/2014/main"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3" name="任意形状 252">
                <a:extLst>
                  <a:ext uri="{FF2B5EF4-FFF2-40B4-BE49-F238E27FC236}">
                    <a16:creationId xmlns:a16="http://schemas.microsoft.com/office/drawing/2014/main"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4" name="图形 114">
              <a:extLst>
                <a:ext uri="{FF2B5EF4-FFF2-40B4-BE49-F238E27FC236}">
                  <a16:creationId xmlns:a16="http://schemas.microsoft.com/office/drawing/2014/main"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a16="http://schemas.microsoft.com/office/drawing/2014/main"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56" name="任意形状 255">
                <a:extLst>
                  <a:ext uri="{FF2B5EF4-FFF2-40B4-BE49-F238E27FC236}">
                    <a16:creationId xmlns:a16="http://schemas.microsoft.com/office/drawing/2014/main"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7" name="任意形状 256">
                <a:extLst>
                  <a:ext uri="{FF2B5EF4-FFF2-40B4-BE49-F238E27FC236}">
                    <a16:creationId xmlns:a16="http://schemas.microsoft.com/office/drawing/2014/main"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8" name="图形 123">
              <a:extLst>
                <a:ext uri="{FF2B5EF4-FFF2-40B4-BE49-F238E27FC236}">
                  <a16:creationId xmlns:a16="http://schemas.microsoft.com/office/drawing/2014/main"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a16="http://schemas.microsoft.com/office/drawing/2014/main"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0" name="任意形状 259">
                <a:extLst>
                  <a:ext uri="{FF2B5EF4-FFF2-40B4-BE49-F238E27FC236}">
                    <a16:creationId xmlns:a16="http://schemas.microsoft.com/office/drawing/2014/main"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1" name="任意形状 260">
                <a:extLst>
                  <a:ext uri="{FF2B5EF4-FFF2-40B4-BE49-F238E27FC236}">
                    <a16:creationId xmlns:a16="http://schemas.microsoft.com/office/drawing/2014/main"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cxnSp>
          <p:nvCxnSpPr>
            <p:cNvPr id="1041" name="直线连接符 1040">
              <a:extLst>
                <a:ext uri="{FF2B5EF4-FFF2-40B4-BE49-F238E27FC236}">
                  <a16:creationId xmlns:a16="http://schemas.microsoft.com/office/drawing/2014/main"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fontScale="90000"/>
          </a:bodyPr>
          <a:lstStyle/>
          <a:p>
            <a:r>
              <a:rPr lang="zh-CN" altLang="en-US" dirty="0">
                <a:latin typeface="+mn-lt"/>
                <a:ea typeface="+mn-ea"/>
                <a:cs typeface="+mn-ea"/>
                <a:sym typeface="+mn-lt"/>
              </a:rPr>
              <a:t>华为云</a:t>
            </a:r>
            <a:r>
              <a:rPr lang="en-US" altLang="zh-CN" dirty="0" err="1">
                <a:latin typeface="+mn-lt"/>
                <a:ea typeface="+mn-ea"/>
                <a:cs typeface="+mn-ea"/>
                <a:sym typeface="+mn-lt"/>
              </a:rPr>
              <a:t>DevCloud</a:t>
            </a:r>
            <a:r>
              <a:rPr lang="zh-CN" altLang="en-US" dirty="0">
                <a:latin typeface="+mn-lt"/>
                <a:ea typeface="+mn-ea"/>
                <a:cs typeface="+mn-ea"/>
                <a:sym typeface="+mn-lt"/>
              </a:rPr>
              <a:t> </a:t>
            </a:r>
            <a:r>
              <a:rPr lang="en-US" altLang="zh-CN" dirty="0">
                <a:latin typeface="+mn-lt"/>
                <a:ea typeface="+mn-ea"/>
                <a:cs typeface="+mn-ea"/>
                <a:sym typeface="+mn-lt"/>
              </a:rPr>
              <a:t>- </a:t>
            </a:r>
            <a:r>
              <a:rPr lang="zh-CN" altLang="en-US" dirty="0">
                <a:latin typeface="+mn-lt"/>
                <a:ea typeface="+mn-ea"/>
                <a:cs typeface="+mn-ea"/>
                <a:sym typeface="+mn-lt"/>
              </a:rPr>
              <a:t>一站式，全流程，安全可信的</a:t>
            </a:r>
            <a:r>
              <a:rPr lang="en-US" altLang="zh-CN" dirty="0" err="1">
                <a:latin typeface="+mn-lt"/>
                <a:ea typeface="+mn-ea"/>
                <a:cs typeface="+mn-ea"/>
                <a:sym typeface="+mn-lt"/>
              </a:rPr>
              <a:t>DevOps</a:t>
            </a:r>
            <a:r>
              <a:rPr lang="zh-CN" altLang="en-US" dirty="0">
                <a:latin typeface="+mn-lt"/>
                <a:ea typeface="+mn-ea"/>
                <a:cs typeface="+mn-ea"/>
                <a:sym typeface="+mn-lt"/>
              </a:rPr>
              <a:t>平台</a:t>
            </a:r>
          </a:p>
        </p:txBody>
      </p:sp>
      <p:sp>
        <p:nvSpPr>
          <p:cNvPr id="4" name="文本占位符 3"/>
          <p:cNvSpPr>
            <a:spLocks noGrp="1"/>
          </p:cNvSpPr>
          <p:nvPr>
            <p:ph type="body" sz="quarter" idx="10"/>
          </p:nvPr>
        </p:nvSpPr>
        <p:spPr/>
        <p:txBody>
          <a:bodyPr/>
          <a:lstStyle/>
          <a:p>
            <a:r>
              <a:rPr lang="zh-CN" altLang="en-US" sz="2000" dirty="0">
                <a:latin typeface="+mn-lt"/>
                <a:ea typeface="+mn-ea"/>
                <a:cs typeface="+mn-ea"/>
                <a:sym typeface="+mn-lt"/>
              </a:rPr>
              <a:t>集华为研发实践、前沿研发理念、先进研发工具于一体，使能软件企业</a:t>
            </a:r>
            <a:r>
              <a:rPr lang="en-US" altLang="zh-CN" sz="2000" dirty="0">
                <a:latin typeface="+mn-lt"/>
                <a:ea typeface="+mn-ea"/>
                <a:cs typeface="+mn-ea"/>
                <a:sym typeface="+mn-lt"/>
              </a:rPr>
              <a:t>/</a:t>
            </a:r>
            <a:r>
              <a:rPr lang="zh-CN" altLang="en-US" sz="2000" dirty="0">
                <a:latin typeface="+mn-lt"/>
                <a:ea typeface="+mn-ea"/>
                <a:cs typeface="+mn-ea"/>
                <a:sym typeface="+mn-lt"/>
              </a:rPr>
              <a:t>开发者简单高效地向最终用户交付有价值的软件。</a:t>
            </a:r>
            <a:endParaRPr lang="en-US" altLang="zh-CN" sz="2000" dirty="0">
              <a:latin typeface="+mn-lt"/>
              <a:ea typeface="+mn-ea"/>
              <a:cs typeface="+mn-ea"/>
              <a:sym typeface="+mn-lt"/>
            </a:endParaRPr>
          </a:p>
          <a:p>
            <a:endParaRPr lang="zh-CN" altLang="en-US" sz="1599" dirty="0">
              <a:latin typeface="+mn-lt"/>
              <a:ea typeface="+mn-ea"/>
              <a:cs typeface="+mn-ea"/>
              <a:sym typeface="+mn-lt"/>
            </a:endParaRPr>
          </a:p>
        </p:txBody>
      </p:sp>
    </p:spTree>
    <p:extLst>
      <p:ext uri="{BB962C8B-B14F-4D97-AF65-F5344CB8AC3E}">
        <p14:creationId xmlns:p14="http://schemas.microsoft.com/office/powerpoint/2010/main" val="2319953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387D92ED-B859-8243-B4BC-7B849FD6749A}"/>
              </a:ext>
            </a:extLst>
          </p:cNvPr>
          <p:cNvSpPr txBox="1">
            <a:spLocks/>
          </p:cNvSpPr>
          <p:nvPr/>
        </p:nvSpPr>
        <p:spPr>
          <a:xfrm>
            <a:off x="970498" y="207282"/>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a16="http://schemas.microsoft.com/office/drawing/2014/main"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1954506"/>
            <a:ext cx="1837436" cy="1734322"/>
          </a:xfrm>
          <a:prstGeom prst="rect">
            <a:avLst/>
          </a:prstGeom>
        </p:spPr>
      </p:pic>
      <p:grpSp>
        <p:nvGrpSpPr>
          <p:cNvPr id="13" name="组合 12"/>
          <p:cNvGrpSpPr/>
          <p:nvPr/>
        </p:nvGrpSpPr>
        <p:grpSpPr>
          <a:xfrm>
            <a:off x="794150" y="1218873"/>
            <a:ext cx="11594756" cy="2075972"/>
            <a:chOff x="502048" y="2170526"/>
            <a:chExt cx="12237668" cy="1483165"/>
          </a:xfrm>
        </p:grpSpPr>
        <p:sp>
          <p:nvSpPr>
            <p:cNvPr id="3" name="矩形 2">
              <a:extLst>
                <a:ext uri="{FF2B5EF4-FFF2-40B4-BE49-F238E27FC236}">
                  <a16:creationId xmlns:a16="http://schemas.microsoft.com/office/drawing/2014/main"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07815"/>
              <a:ext cx="136126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52286"/>
              <a:ext cx="765007"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581737"/>
              <a:ext cx="72155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20609"/>
              <a:ext cx="949062"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07252"/>
              <a:ext cx="1177500"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a16="http://schemas.microsoft.com/office/drawing/2014/main"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a16="http://schemas.microsoft.com/office/drawing/2014/main"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a16="http://schemas.microsoft.com/office/drawing/2014/main"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a16="http://schemas.microsoft.com/office/drawing/2014/main"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a16="http://schemas.microsoft.com/office/drawing/2014/main"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a16="http://schemas.microsoft.com/office/drawing/2014/main"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a16="http://schemas.microsoft.com/office/drawing/2014/main"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a16="http://schemas.microsoft.com/office/drawing/2014/main"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a16="http://schemas.microsoft.com/office/drawing/2014/main"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a16="http://schemas.microsoft.com/office/drawing/2014/main"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a16="http://schemas.microsoft.com/office/drawing/2014/main"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45421"/>
              <a:ext cx="1421318"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Web Scanning</a:t>
              </a:r>
              <a:endParaRPr lang="zh-CN" altLang="en-US" sz="12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34190"/>
              <a:ext cx="1374275"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Host Scanning</a:t>
              </a:r>
              <a:endParaRPr lang="zh-CN" altLang="en-US" sz="12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a16="http://schemas.microsoft.com/office/drawing/2014/main"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a16="http://schemas.microsoft.com/office/drawing/2014/main"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a16="http://schemas.microsoft.com/office/drawing/2014/main" id="{70A425F2-1AF3-7D47-AEF2-50B16D9DF46D}"/>
                </a:ext>
              </a:extLst>
            </p:cNvPr>
            <p:cNvSpPr txBox="1"/>
            <p:nvPr/>
          </p:nvSpPr>
          <p:spPr>
            <a:xfrm>
              <a:off x="9771843" y="3114089"/>
              <a:ext cx="973207" cy="325223"/>
            </a:xfrm>
            <a:prstGeom prst="rect">
              <a:avLst/>
            </a:prstGeom>
            <a:noFill/>
          </p:spPr>
          <p:txBody>
            <a:bodyPr vert="horz" wrap="square" rtlCol="0">
              <a:spAutoFit/>
            </a:bodyPr>
            <a:lstStyle/>
            <a:p>
              <a:pPr>
                <a:lnSpc>
                  <a:spcPts val="3438"/>
                </a:lnSpc>
              </a:pPr>
              <a:r>
                <a:rPr lang="en-US" altLang="zh-CN" sz="1200" b="1" dirty="0">
                  <a:solidFill>
                    <a:srgbClr val="1D1D1A"/>
                  </a:solidFill>
                  <a:cs typeface="+mn-ea"/>
                  <a:sym typeface="+mn-lt"/>
                </a:rPr>
                <a:t>Deploy</a:t>
              </a:r>
              <a:endParaRPr lang="zh-CN" altLang="en-US" sz="12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15480"/>
              <a:ext cx="2009304" cy="284175"/>
            </a:xfrm>
            <a:prstGeom prst="rect">
              <a:avLst/>
            </a:prstGeom>
            <a:noFill/>
          </p:spPr>
          <p:txBody>
            <a:bodyPr vert="horz" wrap="square" rtlCol="0" anchor="ctr">
              <a:spAutoFit/>
            </a:bodyPr>
            <a:lstStyle/>
            <a:p>
              <a:r>
                <a:rPr lang="en-US" altLang="zh-CN" sz="1200" b="1" dirty="0">
                  <a:solidFill>
                    <a:srgbClr val="1D1D1A"/>
                  </a:solidFill>
                  <a:cs typeface="+mn-ea"/>
                  <a:sym typeface="+mn-lt"/>
                </a:rPr>
                <a:t>O&amp;M and </a:t>
              </a:r>
            </a:p>
            <a:p>
              <a:r>
                <a:rPr lang="en-US" altLang="zh-CN" sz="1200" b="1" dirty="0">
                  <a:solidFill>
                    <a:srgbClr val="1D1D1A"/>
                  </a:solidFill>
                  <a:cs typeface="+mn-ea"/>
                  <a:sym typeface="+mn-lt"/>
                </a:rPr>
                <a:t>Monitoring</a:t>
              </a:r>
              <a:endParaRPr lang="zh-CN" altLang="en-US" sz="1200" b="1" dirty="0">
                <a:solidFill>
                  <a:srgbClr val="1D1D1A"/>
                </a:solidFill>
                <a:cs typeface="+mn-ea"/>
                <a:sym typeface="+mn-lt"/>
              </a:endParaRPr>
            </a:p>
          </p:txBody>
        </p:sp>
      </p:grpSp>
      <p:grpSp>
        <p:nvGrpSpPr>
          <p:cNvPr id="14" name="组合 13"/>
          <p:cNvGrpSpPr/>
          <p:nvPr/>
        </p:nvGrpSpPr>
        <p:grpSpPr>
          <a:xfrm>
            <a:off x="764495" y="3399806"/>
            <a:ext cx="10669093" cy="2658538"/>
            <a:chOff x="511410" y="3672712"/>
            <a:chExt cx="11185777" cy="2659377"/>
          </a:xfrm>
        </p:grpSpPr>
        <p:grpSp>
          <p:nvGrpSpPr>
            <p:cNvPr id="7" name="组合 6"/>
            <p:cNvGrpSpPr/>
            <p:nvPr/>
          </p:nvGrpSpPr>
          <p:grpSpPr>
            <a:xfrm>
              <a:off x="511410" y="3672712"/>
              <a:ext cx="1754718" cy="2631391"/>
              <a:chOff x="135846" y="3124089"/>
              <a:chExt cx="1815734" cy="3046506"/>
            </a:xfrm>
          </p:grpSpPr>
          <p:sp>
            <p:nvSpPr>
              <p:cNvPr id="72" name="Rectangle 15">
                <a:extLst>
                  <a:ext uri="{FF2B5EF4-FFF2-40B4-BE49-F238E27FC236}">
                    <a16:creationId xmlns:a16="http://schemas.microsoft.com/office/drawing/2014/main"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6" name="组合 5"/>
              <p:cNvGrpSpPr/>
              <p:nvPr/>
            </p:nvGrpSpPr>
            <p:grpSpPr>
              <a:xfrm>
                <a:off x="135846" y="3124089"/>
                <a:ext cx="1815734" cy="3046506"/>
                <a:chOff x="135846" y="3124089"/>
                <a:chExt cx="1815734" cy="3046506"/>
              </a:xfrm>
            </p:grpSpPr>
            <p:sp>
              <p:nvSpPr>
                <p:cNvPr id="76" name="矩形 75">
                  <a:extLst>
                    <a:ext uri="{FF2B5EF4-FFF2-40B4-BE49-F238E27FC236}">
                      <a16:creationId xmlns:a16="http://schemas.microsoft.com/office/drawing/2014/main"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7" name="矩形 76">
                  <a:extLst>
                    <a:ext uri="{FF2B5EF4-FFF2-40B4-BE49-F238E27FC236}">
                      <a16:creationId xmlns:a16="http://schemas.microsoft.com/office/drawing/2014/main"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8" name="矩形 77">
                  <a:extLst>
                    <a:ext uri="{FF2B5EF4-FFF2-40B4-BE49-F238E27FC236}">
                      <a16:creationId xmlns:a16="http://schemas.microsoft.com/office/drawing/2014/main"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79" name="文本框 78">
                <a:extLst>
                  <a:ext uri="{FF2B5EF4-FFF2-40B4-BE49-F238E27FC236}">
                    <a16:creationId xmlns:a16="http://schemas.microsoft.com/office/drawing/2014/main"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a:solidFill>
                      <a:prstClr val="black"/>
                    </a:solidFill>
                    <a:cs typeface="+mn-ea"/>
                    <a:sym typeface="+mn-lt"/>
                  </a:rPr>
                  <a:t>WIKI</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97" name="图片 96">
                <a:extLst>
                  <a:ext uri="{FF2B5EF4-FFF2-40B4-BE49-F238E27FC236}">
                    <a16:creationId xmlns:a16="http://schemas.microsoft.com/office/drawing/2014/main"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98" name="图片 97">
                <a:extLst>
                  <a:ext uri="{FF2B5EF4-FFF2-40B4-BE49-F238E27FC236}">
                    <a16:creationId xmlns:a16="http://schemas.microsoft.com/office/drawing/2014/main"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38231"/>
                <a:ext cx="147276" cy="179953"/>
              </a:xfrm>
              <a:prstGeom prst="rect">
                <a:avLst/>
              </a:prstGeom>
            </p:spPr>
          </p:pic>
          <p:pic>
            <p:nvPicPr>
              <p:cNvPr id="99" name="图片 98">
                <a:extLst>
                  <a:ext uri="{FF2B5EF4-FFF2-40B4-BE49-F238E27FC236}">
                    <a16:creationId xmlns:a16="http://schemas.microsoft.com/office/drawing/2014/main"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70750"/>
                <a:ext cx="147276" cy="179953"/>
              </a:xfrm>
              <a:prstGeom prst="rect">
                <a:avLst/>
              </a:prstGeom>
            </p:spPr>
          </p:pic>
          <p:pic>
            <p:nvPicPr>
              <p:cNvPr id="100" name="图片 99">
                <a:extLst>
                  <a:ext uri="{FF2B5EF4-FFF2-40B4-BE49-F238E27FC236}">
                    <a16:creationId xmlns:a16="http://schemas.microsoft.com/office/drawing/2014/main"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2" name="组合 1"/>
            <p:cNvGrpSpPr/>
            <p:nvPr/>
          </p:nvGrpSpPr>
          <p:grpSpPr>
            <a:xfrm>
              <a:off x="2325684" y="3686009"/>
              <a:ext cx="1999598" cy="2621761"/>
              <a:chOff x="3004530" y="3205468"/>
              <a:chExt cx="3442140" cy="3035357"/>
            </a:xfrm>
          </p:grpSpPr>
          <p:sp>
            <p:nvSpPr>
              <p:cNvPr id="81" name="Rectangle 15">
                <a:extLst>
                  <a:ext uri="{FF2B5EF4-FFF2-40B4-BE49-F238E27FC236}">
                    <a16:creationId xmlns:a16="http://schemas.microsoft.com/office/drawing/2014/main"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2" name="矩形 81">
                <a:extLst>
                  <a:ext uri="{FF2B5EF4-FFF2-40B4-BE49-F238E27FC236}">
                    <a16:creationId xmlns:a16="http://schemas.microsoft.com/office/drawing/2014/main" id="{2215919A-5B90-AD4A-A81A-867D0896BCD9}"/>
                  </a:ext>
                </a:extLst>
              </p:cNvPr>
              <p:cNvSpPr/>
              <p:nvPr/>
            </p:nvSpPr>
            <p:spPr>
              <a:xfrm>
                <a:off x="3004530" y="3205468"/>
                <a:ext cx="3442140"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3" name="矩形 82">
                <a:extLst>
                  <a:ext uri="{FF2B5EF4-FFF2-40B4-BE49-F238E27FC236}">
                    <a16:creationId xmlns:a16="http://schemas.microsoft.com/office/drawing/2014/main"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4" name="矩形 83">
                <a:extLst>
                  <a:ext uri="{FF2B5EF4-FFF2-40B4-BE49-F238E27FC236}">
                    <a16:creationId xmlns:a16="http://schemas.microsoft.com/office/drawing/2014/main"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5" name="文本框 84">
                <a:extLst>
                  <a:ext uri="{FF2B5EF4-FFF2-40B4-BE49-F238E27FC236}">
                    <a16:creationId xmlns:a16="http://schemas.microsoft.com/office/drawing/2014/main" id="{BDE0B25D-B14F-C644-A59C-173A18B100C1}"/>
                  </a:ext>
                </a:extLst>
              </p:cNvPr>
              <p:cNvSpPr txBox="1"/>
              <p:nvPr/>
            </p:nvSpPr>
            <p:spPr>
              <a:xfrm>
                <a:off x="3388786" y="3576114"/>
                <a:ext cx="2991279" cy="2352519"/>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镜像站。</a:t>
                </a:r>
                <a:endParaRPr lang="zh-CN" altLang="en-US" sz="1200" dirty="0">
                  <a:solidFill>
                    <a:prstClr val="black">
                      <a:lumMod val="75000"/>
                      <a:lumOff val="25000"/>
                    </a:prstClr>
                  </a:solidFill>
                  <a:cs typeface="+mn-ea"/>
                  <a:sym typeface="+mn-lt"/>
                </a:endParaRPr>
              </a:p>
            </p:txBody>
          </p:sp>
          <p:pic>
            <p:nvPicPr>
              <p:cNvPr id="101" name="图片 100">
                <a:extLst>
                  <a:ext uri="{FF2B5EF4-FFF2-40B4-BE49-F238E27FC236}">
                    <a16:creationId xmlns:a16="http://schemas.microsoft.com/office/drawing/2014/main"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4201" y="3580587"/>
                <a:ext cx="179953" cy="179953"/>
              </a:xfrm>
              <a:prstGeom prst="rect">
                <a:avLst/>
              </a:prstGeom>
            </p:spPr>
          </p:pic>
          <p:pic>
            <p:nvPicPr>
              <p:cNvPr id="103" name="图片 102">
                <a:extLst>
                  <a:ext uri="{FF2B5EF4-FFF2-40B4-BE49-F238E27FC236}">
                    <a16:creationId xmlns:a16="http://schemas.microsoft.com/office/drawing/2014/main"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1690" y="4865309"/>
                <a:ext cx="179951" cy="179953"/>
              </a:xfrm>
              <a:prstGeom prst="rect">
                <a:avLst/>
              </a:prstGeom>
            </p:spPr>
          </p:pic>
          <p:pic>
            <p:nvPicPr>
              <p:cNvPr id="104" name="图片 103">
                <a:extLst>
                  <a:ext uri="{FF2B5EF4-FFF2-40B4-BE49-F238E27FC236}">
                    <a16:creationId xmlns:a16="http://schemas.microsoft.com/office/drawing/2014/main"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3995" y="4005142"/>
                <a:ext cx="179951" cy="179953"/>
              </a:xfrm>
              <a:prstGeom prst="rect">
                <a:avLst/>
              </a:prstGeom>
            </p:spPr>
          </p:pic>
        </p:grpSp>
        <p:grpSp>
          <p:nvGrpSpPr>
            <p:cNvPr id="4" name="组合 3"/>
            <p:cNvGrpSpPr/>
            <p:nvPr/>
          </p:nvGrpSpPr>
          <p:grpSpPr>
            <a:xfrm>
              <a:off x="4391460" y="3702740"/>
              <a:ext cx="1704244" cy="2611563"/>
              <a:chOff x="6446215" y="3230565"/>
              <a:chExt cx="2664895" cy="3023550"/>
            </a:xfrm>
          </p:grpSpPr>
          <p:sp>
            <p:nvSpPr>
              <p:cNvPr id="86" name="Rectangle 15">
                <a:extLst>
                  <a:ext uri="{FF2B5EF4-FFF2-40B4-BE49-F238E27FC236}">
                    <a16:creationId xmlns:a16="http://schemas.microsoft.com/office/drawing/2014/main"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7" name="矩形 86">
                <a:extLst>
                  <a:ext uri="{FF2B5EF4-FFF2-40B4-BE49-F238E27FC236}">
                    <a16:creationId xmlns:a16="http://schemas.microsoft.com/office/drawing/2014/main" id="{8AA29982-E052-FD41-9B6A-0164B3E0CC7A}"/>
                  </a:ext>
                </a:extLst>
              </p:cNvPr>
              <p:cNvSpPr/>
              <p:nvPr/>
            </p:nvSpPr>
            <p:spPr>
              <a:xfrm>
                <a:off x="6446215" y="3230566"/>
                <a:ext cx="2664895"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8" name="矩形 87">
                <a:extLst>
                  <a:ext uri="{FF2B5EF4-FFF2-40B4-BE49-F238E27FC236}">
                    <a16:creationId xmlns:a16="http://schemas.microsoft.com/office/drawing/2014/main"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9" name="矩形 88">
                <a:extLst>
                  <a:ext uri="{FF2B5EF4-FFF2-40B4-BE49-F238E27FC236}">
                    <a16:creationId xmlns:a16="http://schemas.microsoft.com/office/drawing/2014/main"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0" name="文本框 89">
                <a:extLst>
                  <a:ext uri="{FF2B5EF4-FFF2-40B4-BE49-F238E27FC236}">
                    <a16:creationId xmlns:a16="http://schemas.microsoft.com/office/drawing/2014/main" id="{0FD84DEE-FCEB-394D-9728-FC2933774206}"/>
                  </a:ext>
                </a:extLst>
              </p:cNvPr>
              <p:cNvSpPr txBox="1"/>
              <p:nvPr/>
            </p:nvSpPr>
            <p:spPr>
              <a:xfrm>
                <a:off x="6810775" y="3569653"/>
                <a:ext cx="2214774"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05" name="图片 104">
                <a:extLst>
                  <a:ext uri="{FF2B5EF4-FFF2-40B4-BE49-F238E27FC236}">
                    <a16:creationId xmlns:a16="http://schemas.microsoft.com/office/drawing/2014/main"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011" y="3554556"/>
                <a:ext cx="179953" cy="179953"/>
              </a:xfrm>
              <a:prstGeom prst="rect">
                <a:avLst/>
              </a:prstGeom>
            </p:spPr>
          </p:pic>
          <p:pic>
            <p:nvPicPr>
              <p:cNvPr id="106" name="图片 105">
                <a:extLst>
                  <a:ext uri="{FF2B5EF4-FFF2-40B4-BE49-F238E27FC236}">
                    <a16:creationId xmlns:a16="http://schemas.microsoft.com/office/drawing/2014/main"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0325" y="5047533"/>
                <a:ext cx="179955" cy="179953"/>
              </a:xfrm>
              <a:prstGeom prst="rect">
                <a:avLst/>
              </a:prstGeom>
            </p:spPr>
          </p:pic>
        </p:grpSp>
        <p:grpSp>
          <p:nvGrpSpPr>
            <p:cNvPr id="181" name="组合 180"/>
            <p:cNvGrpSpPr/>
            <p:nvPr/>
          </p:nvGrpSpPr>
          <p:grpSpPr>
            <a:xfrm>
              <a:off x="8078880" y="3702740"/>
              <a:ext cx="1878437" cy="2622413"/>
              <a:chOff x="6499774" y="3156559"/>
              <a:chExt cx="2937276" cy="3036112"/>
            </a:xfrm>
          </p:grpSpPr>
          <p:sp>
            <p:nvSpPr>
              <p:cNvPr id="182"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83" name="矩形 182">
                <a:extLst>
                  <a:ext uri="{FF2B5EF4-FFF2-40B4-BE49-F238E27FC236}">
                    <a16:creationId xmlns:a16="http://schemas.microsoft.com/office/drawing/2014/main" id="{94A3307D-950A-BF45-A62E-577C0AE90803}"/>
                  </a:ext>
                </a:extLst>
              </p:cNvPr>
              <p:cNvSpPr/>
              <p:nvPr/>
            </p:nvSpPr>
            <p:spPr>
              <a:xfrm>
                <a:off x="6499774" y="3156559"/>
                <a:ext cx="2937276"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4" name="矩形 183">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5" name="矩形 184">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6" name="文本框 185">
                <a:extLst>
                  <a:ext uri="{FF2B5EF4-FFF2-40B4-BE49-F238E27FC236}">
                    <a16:creationId xmlns:a16="http://schemas.microsoft.com/office/drawing/2014/main" id="{BF9CA03E-10B2-E14E-8EDE-5C01F4554E96}"/>
                  </a:ext>
                </a:extLst>
              </p:cNvPr>
              <p:cNvSpPr txBox="1"/>
              <p:nvPr/>
            </p:nvSpPr>
            <p:spPr>
              <a:xfrm>
                <a:off x="6963995"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利用统一调度引擎、云上弹性资源能力实现百万级并发任务调度能力。</a:t>
                </a:r>
                <a:endParaRPr lang="en-US" altLang="zh-CN" sz="1200" dirty="0">
                  <a:solidFill>
                    <a:srgbClr val="C00000"/>
                  </a:solidFill>
                  <a:cs typeface="+mn-ea"/>
                  <a:sym typeface="+mn-lt"/>
                </a:endParaRPr>
              </a:p>
            </p:txBody>
          </p:sp>
          <p:pic>
            <p:nvPicPr>
              <p:cNvPr id="187" name="图片 18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736" y="3509391"/>
                <a:ext cx="179953" cy="179953"/>
              </a:xfrm>
              <a:prstGeom prst="rect">
                <a:avLst/>
              </a:prstGeom>
            </p:spPr>
          </p:pic>
          <p:pic>
            <p:nvPicPr>
              <p:cNvPr id="188" name="图片 187">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7519" y="5020459"/>
                <a:ext cx="179953" cy="179953"/>
              </a:xfrm>
              <a:prstGeom prst="rect">
                <a:avLst/>
              </a:prstGeom>
            </p:spPr>
          </p:pic>
        </p:grpSp>
        <p:grpSp>
          <p:nvGrpSpPr>
            <p:cNvPr id="189" name="组合 188"/>
            <p:cNvGrpSpPr/>
            <p:nvPr/>
          </p:nvGrpSpPr>
          <p:grpSpPr>
            <a:xfrm>
              <a:off x="10028985" y="3709676"/>
              <a:ext cx="1668202" cy="2622413"/>
              <a:chOff x="6611281" y="3156559"/>
              <a:chExt cx="2608536" cy="3036112"/>
            </a:xfrm>
          </p:grpSpPr>
          <p:sp>
            <p:nvSpPr>
              <p:cNvPr id="190"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91" name="矩形 190">
                <a:extLst>
                  <a:ext uri="{FF2B5EF4-FFF2-40B4-BE49-F238E27FC236}">
                    <a16:creationId xmlns:a16="http://schemas.microsoft.com/office/drawing/2014/main" id="{94A3307D-950A-BF45-A62E-577C0AE90803}"/>
                  </a:ext>
                </a:extLst>
              </p:cNvPr>
              <p:cNvSpPr/>
              <p:nvPr/>
            </p:nvSpPr>
            <p:spPr>
              <a:xfrm>
                <a:off x="6611281" y="3156559"/>
                <a:ext cx="2598875"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2" name="矩形 191">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3" name="矩形 192">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4" name="文本框 193">
                <a:extLst>
                  <a:ext uri="{FF2B5EF4-FFF2-40B4-BE49-F238E27FC236}">
                    <a16:creationId xmlns:a16="http://schemas.microsoft.com/office/drawing/2014/main"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全方位覆盖业务、应用、和基础设施层监控；</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指标、日志、性能、告警等多维度关联分析。</a:t>
                </a:r>
              </a:p>
            </p:txBody>
          </p:sp>
          <p:pic>
            <p:nvPicPr>
              <p:cNvPr id="195" name="图片 194">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09391"/>
                <a:ext cx="179953" cy="179953"/>
              </a:xfrm>
              <a:prstGeom prst="rect">
                <a:avLst/>
              </a:prstGeom>
            </p:spPr>
          </p:pic>
          <p:pic>
            <p:nvPicPr>
              <p:cNvPr id="196" name="图片 195">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91427"/>
                <a:ext cx="179953" cy="179953"/>
              </a:xfrm>
              <a:prstGeom prst="rect">
                <a:avLst/>
              </a:prstGeom>
            </p:spPr>
          </p:pic>
        </p:grpSp>
        <p:grpSp>
          <p:nvGrpSpPr>
            <p:cNvPr id="8" name="组合 7"/>
            <p:cNvGrpSpPr/>
            <p:nvPr/>
          </p:nvGrpSpPr>
          <p:grpSpPr>
            <a:xfrm>
              <a:off x="6200091" y="3691039"/>
              <a:ext cx="1823542" cy="2623265"/>
              <a:chOff x="6531146" y="3142246"/>
              <a:chExt cx="1886950" cy="3037098"/>
            </a:xfrm>
          </p:grpSpPr>
          <p:grpSp>
            <p:nvGrpSpPr>
              <p:cNvPr id="5" name="组合 4"/>
              <p:cNvGrpSpPr/>
              <p:nvPr/>
            </p:nvGrpSpPr>
            <p:grpSpPr>
              <a:xfrm>
                <a:off x="6531146" y="3142246"/>
                <a:ext cx="1886950" cy="3037098"/>
                <a:chOff x="6499785" y="3156559"/>
                <a:chExt cx="2851437" cy="3037098"/>
              </a:xfrm>
            </p:grpSpPr>
            <p:sp>
              <p:nvSpPr>
                <p:cNvPr id="91"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92" name="矩形 91">
                  <a:extLst>
                    <a:ext uri="{FF2B5EF4-FFF2-40B4-BE49-F238E27FC236}">
                      <a16:creationId xmlns:a16="http://schemas.microsoft.com/office/drawing/2014/main" id="{94A3307D-950A-BF45-A62E-577C0AE90803}"/>
                    </a:ext>
                  </a:extLst>
                </p:cNvPr>
                <p:cNvSpPr/>
                <p:nvPr/>
              </p:nvSpPr>
              <p:spPr>
                <a:xfrm>
                  <a:off x="6499785" y="3156559"/>
                  <a:ext cx="2817019"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3" name="矩形 92">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4" name="矩形 93">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5" name="文本框 94">
                  <a:extLst>
                    <a:ext uri="{FF2B5EF4-FFF2-40B4-BE49-F238E27FC236}">
                      <a16:creationId xmlns:a16="http://schemas.microsoft.com/office/drawing/2014/main" id="{BF9CA03E-10B2-E14E-8EDE-5C01F4554E96}"/>
                    </a:ext>
                  </a:extLst>
                </p:cNvPr>
                <p:cNvSpPr txBox="1"/>
                <p:nvPr/>
              </p:nvSpPr>
              <p:spPr>
                <a:xfrm>
                  <a:off x="6900258"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a:solidFill>
                        <a:prstClr val="black"/>
                      </a:solidFill>
                      <a:cs typeface="+mn-ea"/>
                      <a:sym typeface="+mn-lt"/>
                    </a:rPr>
                    <a:t>系统及华为自研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提供清晰简洁的扫描报告和修复建议。</a:t>
                  </a:r>
                  <a:endParaRPr lang="en-US" altLang="zh-CN" sz="1200" dirty="0">
                    <a:solidFill>
                      <a:srgbClr val="C00000"/>
                    </a:solidFill>
                    <a:cs typeface="+mn-ea"/>
                    <a:sym typeface="+mn-lt"/>
                  </a:endParaRPr>
                </a:p>
              </p:txBody>
            </p:sp>
            <p:pic>
              <p:nvPicPr>
                <p:cNvPr id="107" name="图片 10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9763" y="3544689"/>
                  <a:ext cx="179953" cy="179953"/>
                </a:xfrm>
                <a:prstGeom prst="rect">
                  <a:avLst/>
                </a:prstGeom>
              </p:spPr>
            </p:pic>
            <p:pic>
              <p:nvPicPr>
                <p:cNvPr id="108" name="图片 107">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510" y="5421305"/>
                  <a:ext cx="179953" cy="179953"/>
                </a:xfrm>
                <a:prstGeom prst="rect">
                  <a:avLst/>
                </a:prstGeom>
              </p:spPr>
            </p:pic>
          </p:grpSp>
          <p:pic>
            <p:nvPicPr>
              <p:cNvPr id="197" name="图片 19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583526"/>
                <a:ext cx="119084" cy="179953"/>
              </a:xfrm>
              <a:prstGeom prst="rect">
                <a:avLst/>
              </a:prstGeom>
            </p:spPr>
          </p:pic>
        </p:grpSp>
      </p:grpSp>
      <p:sp>
        <p:nvSpPr>
          <p:cNvPr id="9" name="标题 8"/>
          <p:cNvSpPr>
            <a:spLocks noGrp="1"/>
          </p:cNvSpPr>
          <p:nvPr>
            <p:ph type="title"/>
          </p:nvPr>
        </p:nvSpPr>
        <p:spPr/>
        <p:txBody>
          <a:bodyPr>
            <a:normAutofit/>
          </a:bodyPr>
          <a:lstStyle/>
          <a:p>
            <a:r>
              <a:rPr lang="zh-CN" altLang="en-US" dirty="0">
                <a:latin typeface="+mn-lt"/>
                <a:ea typeface="+mn-ea"/>
                <a:cs typeface="+mn-ea"/>
                <a:sym typeface="+mn-lt"/>
              </a:rPr>
              <a:t>端到端工具链服务 </a:t>
            </a:r>
            <a:r>
              <a:rPr lang="en-US" altLang="zh-CN" dirty="0">
                <a:latin typeface="+mn-lt"/>
                <a:ea typeface="+mn-ea"/>
                <a:cs typeface="+mn-ea"/>
                <a:sym typeface="+mn-lt"/>
              </a:rPr>
              <a:t>- </a:t>
            </a:r>
            <a:r>
              <a:rPr lang="zh-CN" altLang="en-US" dirty="0">
                <a:latin typeface="+mn-lt"/>
                <a:ea typeface="+mn-ea"/>
                <a:cs typeface="+mn-ea"/>
                <a:sym typeface="+mn-lt"/>
              </a:rPr>
              <a:t>涵盖软件生命周期环节</a:t>
            </a:r>
          </a:p>
        </p:txBody>
      </p:sp>
      <p:sp>
        <p:nvSpPr>
          <p:cNvPr id="15" name="矩形 14"/>
          <p:cNvSpPr/>
          <p:nvPr/>
        </p:nvSpPr>
        <p:spPr>
          <a:xfrm>
            <a:off x="684770" y="3062035"/>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061663"/>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062035"/>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192706" y="3062819"/>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8030863" y="3055892"/>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062035"/>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持续运维与监控</a:t>
            </a:r>
          </a:p>
        </p:txBody>
      </p:sp>
      <p:sp>
        <p:nvSpPr>
          <p:cNvPr id="127" name="矩形 126"/>
          <p:cNvSpPr/>
          <p:nvPr/>
        </p:nvSpPr>
        <p:spPr>
          <a:xfrm>
            <a:off x="819562" y="1210896"/>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210897"/>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10896"/>
            <a:ext cx="1439733" cy="1744067"/>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10896"/>
            <a:ext cx="1015086" cy="174316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10896"/>
            <a:ext cx="1730413" cy="17416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10896"/>
            <a:ext cx="995100" cy="17440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Tree>
    <p:extLst>
      <p:ext uri="{BB962C8B-B14F-4D97-AF65-F5344CB8AC3E}">
        <p14:creationId xmlns:p14="http://schemas.microsoft.com/office/powerpoint/2010/main" val="16047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华为云</a:t>
            </a:r>
            <a:r>
              <a:rPr lang="en-US" altLang="zh-CN" b="1" dirty="0" err="1">
                <a:latin typeface="+mn-lt"/>
                <a:ea typeface="+mn-ea"/>
                <a:cs typeface="+mn-ea"/>
                <a:sym typeface="+mn-lt"/>
              </a:rPr>
              <a:t>DevCloud</a:t>
            </a:r>
            <a:r>
              <a:rPr lang="en-US" altLang="zh-CN" b="1" dirty="0">
                <a:latin typeface="+mn-lt"/>
                <a:ea typeface="+mn-ea"/>
                <a:cs typeface="+mn-ea"/>
                <a:sym typeface="+mn-lt"/>
              </a:rPr>
              <a:t> HE2E DevOps</a:t>
            </a:r>
            <a:r>
              <a:rPr lang="zh-CN" altLang="en-US" b="1" dirty="0">
                <a:latin typeface="+mn-lt"/>
                <a:ea typeface="+mn-ea"/>
                <a:cs typeface="+mn-ea"/>
                <a:sym typeface="+mn-lt"/>
              </a:rPr>
              <a:t>框架及其主要服务</a:t>
            </a:r>
            <a:endParaRPr lang="en-US" altLang="zh-CN" b="1" dirty="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框架</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主要服务</a:t>
            </a:r>
            <a:endParaRPr lang="en-US" altLang="zh-CN" dirty="0">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410458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基于华为云</a:t>
            </a:r>
            <a:r>
              <a:rPr lang="en-US" altLang="zh-CN" dirty="0" err="1">
                <a:latin typeface="+mn-lt"/>
                <a:ea typeface="+mn-ea"/>
                <a:cs typeface="+mn-ea"/>
                <a:sym typeface="+mn-lt"/>
              </a:rPr>
              <a:t>DevCloud</a:t>
            </a:r>
            <a:r>
              <a:rPr lang="zh-CN" altLang="en-US" dirty="0">
                <a:latin typeface="+mn-lt"/>
                <a:ea typeface="+mn-ea"/>
                <a:cs typeface="+mn-ea"/>
                <a:sym typeface="+mn-lt"/>
              </a:rPr>
              <a:t>和云容器引擎的</a:t>
            </a:r>
            <a:r>
              <a:rPr lang="en-US" altLang="zh-CN" dirty="0">
                <a:latin typeface="+mn-lt"/>
                <a:ea typeface="+mn-ea"/>
                <a:cs typeface="+mn-ea"/>
                <a:sym typeface="+mn-lt"/>
              </a:rPr>
              <a:t>DevOps</a:t>
            </a:r>
            <a:r>
              <a:rPr lang="zh-CN" altLang="en-US" dirty="0">
                <a:latin typeface="+mn-lt"/>
                <a:ea typeface="+mn-ea"/>
                <a:cs typeface="+mn-ea"/>
                <a:sym typeface="+mn-lt"/>
              </a:rPr>
              <a:t>流水线</a:t>
            </a:r>
            <a:endParaRPr lang="en-US" dirty="0">
              <a:latin typeface="+mn-lt"/>
              <a:ea typeface="+mn-ea"/>
              <a:cs typeface="+mn-ea"/>
              <a:sym typeface="+mn-lt"/>
            </a:endParaRPr>
          </a:p>
        </p:txBody>
      </p:sp>
      <p:sp>
        <p:nvSpPr>
          <p:cNvPr id="41" name="Shape 1158">
            <a:extLst>
              <a:ext uri="{FF2B5EF4-FFF2-40B4-BE49-F238E27FC236}">
                <a16:creationId xmlns:a16="http://schemas.microsoft.com/office/drawing/2014/main"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2" name="Shape 1211">
            <a:extLst>
              <a:ext uri="{FF2B5EF4-FFF2-40B4-BE49-F238E27FC236}">
                <a16:creationId xmlns:a16="http://schemas.microsoft.com/office/drawing/2014/main"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3" name="Shape 1289">
            <a:extLst>
              <a:ext uri="{FF2B5EF4-FFF2-40B4-BE49-F238E27FC236}">
                <a16:creationId xmlns:a16="http://schemas.microsoft.com/office/drawing/2014/main"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pic>
        <p:nvPicPr>
          <p:cNvPr id="44" name="Picture 43">
            <a:extLst>
              <a:ext uri="{FF2B5EF4-FFF2-40B4-BE49-F238E27FC236}">
                <a16:creationId xmlns:a16="http://schemas.microsoft.com/office/drawing/2014/main"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a16="http://schemas.microsoft.com/office/drawing/2014/main"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a16="http://schemas.microsoft.com/office/drawing/2014/main"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a16="http://schemas.microsoft.com/office/drawing/2014/main"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48" name="Shape 1204">
              <a:extLst>
                <a:ext uri="{FF2B5EF4-FFF2-40B4-BE49-F238E27FC236}">
                  <a16:creationId xmlns:a16="http://schemas.microsoft.com/office/drawing/2014/main" id="{18D14A86-EA47-794C-BE09-9EBDCD3B10F3}"/>
                </a:ext>
              </a:extLst>
            </p:cNvPr>
            <p:cNvSpPr/>
            <p:nvPr/>
          </p:nvSpPr>
          <p:spPr>
            <a:xfrm>
              <a:off x="25600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设计</a:t>
              </a:r>
              <a:endParaRPr sz="1400" dirty="0">
                <a:solidFill>
                  <a:prstClr val="white"/>
                </a:solidFill>
                <a:latin typeface="+mn-lt"/>
                <a:ea typeface="+mn-ea"/>
                <a:cs typeface="+mn-ea"/>
                <a:sym typeface="+mn-lt"/>
              </a:endParaRPr>
            </a:p>
          </p:txBody>
        </p:sp>
      </p:grpSp>
      <p:grpSp>
        <p:nvGrpSpPr>
          <p:cNvPr id="49" name="Group 1205">
            <a:extLst>
              <a:ext uri="{FF2B5EF4-FFF2-40B4-BE49-F238E27FC236}">
                <a16:creationId xmlns:a16="http://schemas.microsoft.com/office/drawing/2014/main"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a16="http://schemas.microsoft.com/office/drawing/2014/main"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1" name="Shape 1204">
              <a:extLst>
                <a:ext uri="{FF2B5EF4-FFF2-40B4-BE49-F238E27FC236}">
                  <a16:creationId xmlns:a16="http://schemas.microsoft.com/office/drawing/2014/main" id="{8DCF6510-1400-5140-A3C0-4ACAA8C49710}"/>
                </a:ext>
              </a:extLst>
            </p:cNvPr>
            <p:cNvSpPr/>
            <p:nvPr/>
          </p:nvSpPr>
          <p:spPr>
            <a:xfrm>
              <a:off x="256009"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计划</a:t>
              </a:r>
              <a:endParaRPr sz="1400" dirty="0">
                <a:solidFill>
                  <a:prstClr val="white"/>
                </a:solidFill>
                <a:latin typeface="+mn-lt"/>
                <a:ea typeface="+mn-ea"/>
                <a:cs typeface="+mn-ea"/>
                <a:sym typeface="+mn-lt"/>
              </a:endParaRPr>
            </a:p>
          </p:txBody>
        </p:sp>
      </p:grpSp>
      <p:grpSp>
        <p:nvGrpSpPr>
          <p:cNvPr id="52" name="Group 1205">
            <a:extLst>
              <a:ext uri="{FF2B5EF4-FFF2-40B4-BE49-F238E27FC236}">
                <a16:creationId xmlns:a16="http://schemas.microsoft.com/office/drawing/2014/main"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a16="http://schemas.microsoft.com/office/drawing/2014/main"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4" name="Shape 1204">
              <a:extLst>
                <a:ext uri="{FF2B5EF4-FFF2-40B4-BE49-F238E27FC236}">
                  <a16:creationId xmlns:a16="http://schemas.microsoft.com/office/drawing/2014/main" id="{EE607F9A-5C68-1D44-AF8E-3E54F8D27928}"/>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开发</a:t>
              </a:r>
              <a:endParaRPr sz="1400" dirty="0">
                <a:solidFill>
                  <a:prstClr val="white"/>
                </a:solidFill>
                <a:latin typeface="+mn-lt"/>
                <a:ea typeface="+mn-ea"/>
                <a:cs typeface="+mn-ea"/>
                <a:sym typeface="+mn-lt"/>
              </a:endParaRPr>
            </a:p>
          </p:txBody>
        </p:sp>
      </p:grpSp>
      <p:grpSp>
        <p:nvGrpSpPr>
          <p:cNvPr id="55" name="Group 1205">
            <a:extLst>
              <a:ext uri="{FF2B5EF4-FFF2-40B4-BE49-F238E27FC236}">
                <a16:creationId xmlns:a16="http://schemas.microsoft.com/office/drawing/2014/main"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a16="http://schemas.microsoft.com/office/drawing/2014/main"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7" name="Shape 1204">
              <a:extLst>
                <a:ext uri="{FF2B5EF4-FFF2-40B4-BE49-F238E27FC236}">
                  <a16:creationId xmlns:a16="http://schemas.microsoft.com/office/drawing/2014/main" id="{1D9A8499-E73D-834C-9907-AAF77719819C}"/>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测试</a:t>
              </a:r>
              <a:endParaRPr sz="1400" dirty="0">
                <a:solidFill>
                  <a:prstClr val="white"/>
                </a:solidFill>
                <a:latin typeface="+mn-lt"/>
                <a:ea typeface="+mn-ea"/>
                <a:cs typeface="+mn-ea"/>
                <a:sym typeface="+mn-lt"/>
              </a:endParaRPr>
            </a:p>
          </p:txBody>
        </p:sp>
      </p:grpSp>
      <p:grpSp>
        <p:nvGrpSpPr>
          <p:cNvPr id="58" name="Group 1205">
            <a:extLst>
              <a:ext uri="{FF2B5EF4-FFF2-40B4-BE49-F238E27FC236}">
                <a16:creationId xmlns:a16="http://schemas.microsoft.com/office/drawing/2014/main"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a16="http://schemas.microsoft.com/office/drawing/2014/main"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0" name="Shape 1204">
              <a:extLst>
                <a:ext uri="{FF2B5EF4-FFF2-40B4-BE49-F238E27FC236}">
                  <a16:creationId xmlns:a16="http://schemas.microsoft.com/office/drawing/2014/main" id="{A738F575-0ADC-DC40-AF8F-3D2E46275F94}"/>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编译</a:t>
              </a:r>
              <a:endParaRPr sz="1400" dirty="0">
                <a:solidFill>
                  <a:prstClr val="white"/>
                </a:solidFill>
                <a:latin typeface="+mn-lt"/>
                <a:ea typeface="+mn-ea"/>
                <a:cs typeface="+mn-ea"/>
                <a:sym typeface="+mn-lt"/>
              </a:endParaRPr>
            </a:p>
          </p:txBody>
        </p:sp>
      </p:grpSp>
      <p:grpSp>
        <p:nvGrpSpPr>
          <p:cNvPr id="61" name="Group 1205">
            <a:extLst>
              <a:ext uri="{FF2B5EF4-FFF2-40B4-BE49-F238E27FC236}">
                <a16:creationId xmlns:a16="http://schemas.microsoft.com/office/drawing/2014/main"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a16="http://schemas.microsoft.com/office/drawing/2014/main"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3" name="Shape 1204">
              <a:extLst>
                <a:ext uri="{FF2B5EF4-FFF2-40B4-BE49-F238E27FC236}">
                  <a16:creationId xmlns:a16="http://schemas.microsoft.com/office/drawing/2014/main" id="{C351E3E5-A399-834C-A4D0-F1E39E00FB4F}"/>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打包</a:t>
              </a:r>
              <a:endParaRPr sz="1400" dirty="0">
                <a:solidFill>
                  <a:prstClr val="white"/>
                </a:solidFill>
                <a:latin typeface="+mn-lt"/>
                <a:ea typeface="+mn-ea"/>
                <a:cs typeface="+mn-ea"/>
                <a:sym typeface="+mn-lt"/>
              </a:endParaRPr>
            </a:p>
          </p:txBody>
        </p:sp>
      </p:grpSp>
      <p:grpSp>
        <p:nvGrpSpPr>
          <p:cNvPr id="64" name="Group 1205">
            <a:extLst>
              <a:ext uri="{FF2B5EF4-FFF2-40B4-BE49-F238E27FC236}">
                <a16:creationId xmlns:a16="http://schemas.microsoft.com/office/drawing/2014/main"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a16="http://schemas.microsoft.com/office/drawing/2014/main"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6" name="Shape 1204">
              <a:extLst>
                <a:ext uri="{FF2B5EF4-FFF2-40B4-BE49-F238E27FC236}">
                  <a16:creationId xmlns:a16="http://schemas.microsoft.com/office/drawing/2014/main" id="{9CCA93F5-02FA-5541-91CA-24081FD46B7B}"/>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部署</a:t>
              </a:r>
              <a:endParaRPr sz="1400" dirty="0">
                <a:solidFill>
                  <a:prstClr val="white"/>
                </a:solidFill>
                <a:latin typeface="+mn-lt"/>
                <a:ea typeface="+mn-ea"/>
                <a:cs typeface="+mn-ea"/>
                <a:sym typeface="+mn-lt"/>
              </a:endParaRPr>
            </a:p>
          </p:txBody>
        </p:sp>
      </p:grpSp>
      <p:grpSp>
        <p:nvGrpSpPr>
          <p:cNvPr id="67" name="Group 1205">
            <a:extLst>
              <a:ext uri="{FF2B5EF4-FFF2-40B4-BE49-F238E27FC236}">
                <a16:creationId xmlns:a16="http://schemas.microsoft.com/office/drawing/2014/main"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a16="http://schemas.microsoft.com/office/drawing/2014/main"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9" name="Shape 1204">
              <a:extLst>
                <a:ext uri="{FF2B5EF4-FFF2-40B4-BE49-F238E27FC236}">
                  <a16:creationId xmlns:a16="http://schemas.microsoft.com/office/drawing/2014/main" id="{CC7412A3-8A91-AB42-BACB-E6FA00328529}"/>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监控</a:t>
              </a:r>
              <a:endParaRPr sz="1400" dirty="0">
                <a:solidFill>
                  <a:prstClr val="white"/>
                </a:solidFill>
                <a:latin typeface="+mn-lt"/>
                <a:ea typeface="+mn-ea"/>
                <a:cs typeface="+mn-ea"/>
                <a:sym typeface="+mn-lt"/>
              </a:endParaRPr>
            </a:p>
          </p:txBody>
        </p:sp>
      </p:grpSp>
      <p:sp>
        <p:nvSpPr>
          <p:cNvPr id="7" name="TextBox 6">
            <a:extLst>
              <a:ext uri="{FF2B5EF4-FFF2-40B4-BE49-F238E27FC236}">
                <a16:creationId xmlns:a16="http://schemas.microsoft.com/office/drawing/2014/main" id="{B0B08F38-CB1A-0449-AF22-9FF2F2EA25C9}"/>
              </a:ext>
            </a:extLst>
          </p:cNvPr>
          <p:cNvSpPr txBox="1"/>
          <p:nvPr/>
        </p:nvSpPr>
        <p:spPr>
          <a:xfrm rot="10800000">
            <a:off x="5703045" y="1648234"/>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6" name="TextBox 75">
            <a:extLst>
              <a:ext uri="{FF2B5EF4-FFF2-40B4-BE49-F238E27FC236}">
                <a16:creationId xmlns:a16="http://schemas.microsoft.com/office/drawing/2014/main" id="{608C3CE0-61CD-C144-A86F-43222D7E5D1E}"/>
              </a:ext>
            </a:extLst>
          </p:cNvPr>
          <p:cNvSpPr txBox="1"/>
          <p:nvPr/>
        </p:nvSpPr>
        <p:spPr>
          <a:xfrm>
            <a:off x="5649003" y="4731682"/>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7" name="TextBox 76">
            <a:extLst>
              <a:ext uri="{FF2B5EF4-FFF2-40B4-BE49-F238E27FC236}">
                <a16:creationId xmlns:a16="http://schemas.microsoft.com/office/drawing/2014/main" id="{2F6AA168-527A-6740-9B69-D39F7550DB97}"/>
              </a:ext>
            </a:extLst>
          </p:cNvPr>
          <p:cNvSpPr txBox="1"/>
          <p:nvPr/>
        </p:nvSpPr>
        <p:spPr>
          <a:xfrm rot="16200000">
            <a:off x="8424177" y="3219318"/>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8" name="TextBox 77">
            <a:extLst>
              <a:ext uri="{FF2B5EF4-FFF2-40B4-BE49-F238E27FC236}">
                <a16:creationId xmlns:a16="http://schemas.microsoft.com/office/drawing/2014/main" id="{EA94C41C-6664-704F-8FF1-48ED8A923DD6}"/>
              </a:ext>
            </a:extLst>
          </p:cNvPr>
          <p:cNvSpPr txBox="1"/>
          <p:nvPr/>
        </p:nvSpPr>
        <p:spPr>
          <a:xfrm rot="5400000">
            <a:off x="3139844" y="3259547"/>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8" name="Rectangle 7">
            <a:extLst>
              <a:ext uri="{FF2B5EF4-FFF2-40B4-BE49-F238E27FC236}">
                <a16:creationId xmlns:a16="http://schemas.microsoft.com/office/drawing/2014/main" id="{9DDE2583-4E2D-0347-8F95-267CE2897CD1}"/>
              </a:ext>
            </a:extLst>
          </p:cNvPr>
          <p:cNvSpPr/>
          <p:nvPr/>
        </p:nvSpPr>
        <p:spPr>
          <a:xfrm>
            <a:off x="4385723" y="3830186"/>
            <a:ext cx="1191353" cy="646331"/>
          </a:xfrm>
          <a:prstGeom prst="rect">
            <a:avLst/>
          </a:prstGeom>
        </p:spPr>
        <p:txBody>
          <a:bodyPr wrap="none">
            <a:spAutoFit/>
          </a:bodyPr>
          <a:lstStyle/>
          <a:p>
            <a:pPr algn="ctr" defTabSz="1218590">
              <a:defRPr/>
            </a:pPr>
            <a:r>
              <a:rPr lang="zh-CN" altLang="en-US" dirty="0">
                <a:solidFill>
                  <a:prstClr val="black"/>
                </a:solidFill>
                <a:cs typeface="+mn-ea"/>
                <a:sym typeface="+mn-lt"/>
              </a:rPr>
              <a:t>华为云</a:t>
            </a:r>
            <a:endParaRPr lang="en-US" altLang="zh-CN" dirty="0">
              <a:solidFill>
                <a:prstClr val="black"/>
              </a:solidFill>
              <a:cs typeface="+mn-ea"/>
              <a:sym typeface="+mn-lt"/>
            </a:endParaRPr>
          </a:p>
          <a:p>
            <a:pPr algn="ctr" defTabSz="1218590">
              <a:defRPr/>
            </a:pPr>
            <a:r>
              <a:rPr lang="en-US" altLang="zh-CN" dirty="0" err="1">
                <a:solidFill>
                  <a:prstClr val="black"/>
                </a:solidFill>
                <a:cs typeface="+mn-ea"/>
                <a:sym typeface="+mn-lt"/>
              </a:rPr>
              <a:t>DevCloud</a:t>
            </a:r>
            <a:endParaRPr lang="en-US" dirty="0">
              <a:solidFill>
                <a:prstClr val="black"/>
              </a:solidFill>
              <a:cs typeface="+mn-ea"/>
              <a:sym typeface="+mn-lt"/>
            </a:endParaRPr>
          </a:p>
        </p:txBody>
      </p:sp>
      <p:sp>
        <p:nvSpPr>
          <p:cNvPr id="80" name="Rectangle 79">
            <a:extLst>
              <a:ext uri="{FF2B5EF4-FFF2-40B4-BE49-F238E27FC236}">
                <a16:creationId xmlns:a16="http://schemas.microsoft.com/office/drawing/2014/main" id="{23A9AC1C-BC50-5C47-9D5B-553F0E5F4EBB}"/>
              </a:ext>
            </a:extLst>
          </p:cNvPr>
          <p:cNvSpPr/>
          <p:nvPr/>
        </p:nvSpPr>
        <p:spPr>
          <a:xfrm>
            <a:off x="6473017" y="3826532"/>
            <a:ext cx="1338829" cy="646331"/>
          </a:xfrm>
          <a:prstGeom prst="rect">
            <a:avLst/>
          </a:prstGeom>
        </p:spPr>
        <p:txBody>
          <a:bodyPr wrap="none">
            <a:spAutoFit/>
          </a:bodyPr>
          <a:lstStyle/>
          <a:p>
            <a:pPr algn="ctr" defTabSz="1218590">
              <a:defRPr/>
            </a:pPr>
            <a:r>
              <a:rPr lang="zh-CN" altLang="en-US" dirty="0">
                <a:solidFill>
                  <a:prstClr val="black"/>
                </a:solidFill>
                <a:cs typeface="+mn-ea"/>
                <a:sym typeface="+mn-lt"/>
              </a:rPr>
              <a:t>云容器引擎</a:t>
            </a:r>
            <a:endParaRPr lang="en-US" altLang="zh-CN" dirty="0">
              <a:solidFill>
                <a:prstClr val="black"/>
              </a:solidFill>
              <a:cs typeface="+mn-ea"/>
              <a:sym typeface="+mn-lt"/>
            </a:endParaRPr>
          </a:p>
          <a:p>
            <a:pPr algn="ctr" defTabSz="1218590">
              <a:defRPr/>
            </a:pPr>
            <a:r>
              <a:rPr lang="en-US" altLang="zh-CN" dirty="0">
                <a:solidFill>
                  <a:prstClr val="black"/>
                </a:solidFill>
                <a:cs typeface="+mn-ea"/>
                <a:sym typeface="+mn-lt"/>
              </a:rPr>
              <a:t>CCE</a:t>
            </a:r>
            <a:endParaRPr lang="en-US" dirty="0">
              <a:solidFill>
                <a:prstClr val="black"/>
              </a:solidFill>
              <a:cs typeface="+mn-ea"/>
              <a:sym typeface="+mn-lt"/>
            </a:endParaRPr>
          </a:p>
        </p:txBody>
      </p:sp>
      <p:pic>
        <p:nvPicPr>
          <p:cNvPr id="81" name="Picture 80">
            <a:extLst>
              <a:ext uri="{FF2B5EF4-FFF2-40B4-BE49-F238E27FC236}">
                <a16:creationId xmlns:a16="http://schemas.microsoft.com/office/drawing/2014/main"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a16="http://schemas.microsoft.com/office/drawing/2014/main" id="{EFB78F77-8403-0E49-987D-89B23FB8429C}"/>
              </a:ext>
            </a:extLst>
          </p:cNvPr>
          <p:cNvSpPr/>
          <p:nvPr/>
        </p:nvSpPr>
        <p:spPr>
          <a:xfrm>
            <a:off x="1799092" y="1705241"/>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项目管理</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9" name="Picture 8">
            <a:extLst>
              <a:ext uri="{FF2B5EF4-FFF2-40B4-BE49-F238E27FC236}">
                <a16:creationId xmlns:a16="http://schemas.microsoft.com/office/drawing/2014/main"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a16="http://schemas.microsoft.com/office/drawing/2014/main"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代码托管</a:t>
            </a:r>
            <a:endParaRPr lang="en-US" altLang="zh-CN" sz="1400" b="1" dirty="0">
              <a:solidFill>
                <a:prstClr val="black"/>
              </a:solidFill>
              <a:cs typeface="+mn-ea"/>
              <a:sym typeface="+mn-lt"/>
            </a:endParaRPr>
          </a:p>
        </p:txBody>
      </p:sp>
      <p:pic>
        <p:nvPicPr>
          <p:cNvPr id="10" name="Picture 9">
            <a:extLst>
              <a:ext uri="{FF2B5EF4-FFF2-40B4-BE49-F238E27FC236}">
                <a16:creationId xmlns:a16="http://schemas.microsoft.com/office/drawing/2014/main"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a16="http://schemas.microsoft.com/office/drawing/2014/main" id="{621899BC-15E9-F944-85E3-A957352CFFD9}"/>
              </a:ext>
            </a:extLst>
          </p:cNvPr>
          <p:cNvSpPr/>
          <p:nvPr/>
        </p:nvSpPr>
        <p:spPr>
          <a:xfrm>
            <a:off x="1651522" y="4819443"/>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代码检查</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11" name="Picture 10">
            <a:extLst>
              <a:ext uri="{FF2B5EF4-FFF2-40B4-BE49-F238E27FC236}">
                <a16:creationId xmlns:a16="http://schemas.microsoft.com/office/drawing/2014/main"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a16="http://schemas.microsoft.com/office/drawing/2014/main" id="{2ABC1D88-E2A4-3D43-8189-963CE6E43B12}"/>
              </a:ext>
            </a:extLst>
          </p:cNvPr>
          <p:cNvSpPr/>
          <p:nvPr/>
        </p:nvSpPr>
        <p:spPr>
          <a:xfrm>
            <a:off x="4621038" y="5608664"/>
            <a:ext cx="2118299"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云测</a:t>
            </a:r>
            <a:endParaRPr lang="en-US" altLang="zh-CN" sz="1400" b="1" dirty="0">
              <a:solidFill>
                <a:prstClr val="black"/>
              </a:solidFill>
              <a:cs typeface="+mn-ea"/>
              <a:sym typeface="+mn-lt"/>
            </a:endParaRPr>
          </a:p>
          <a:p>
            <a:pPr defTabSz="1218590">
              <a:defRPr/>
            </a:pPr>
            <a:endParaRPr lang="en-US" altLang="zh-CN" sz="1400" dirty="0">
              <a:solidFill>
                <a:prstClr val="white">
                  <a:lumMod val="50000"/>
                </a:prstClr>
              </a:solidFill>
              <a:cs typeface="+mn-ea"/>
              <a:sym typeface="+mn-lt"/>
            </a:endParaRPr>
          </a:p>
          <a:p>
            <a:pPr defTabSz="1218590">
              <a:defRPr/>
            </a:pPr>
            <a:endParaRPr lang="en-US" sz="1400" dirty="0">
              <a:solidFill>
                <a:prstClr val="black"/>
              </a:solidFill>
              <a:cs typeface="+mn-ea"/>
              <a:sym typeface="+mn-lt"/>
            </a:endParaRPr>
          </a:p>
        </p:txBody>
      </p:sp>
      <p:pic>
        <p:nvPicPr>
          <p:cNvPr id="12" name="Picture 11">
            <a:extLst>
              <a:ext uri="{FF2B5EF4-FFF2-40B4-BE49-F238E27FC236}">
                <a16:creationId xmlns:a16="http://schemas.microsoft.com/office/drawing/2014/main"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a16="http://schemas.microsoft.com/office/drawing/2014/main" id="{4EFC37AA-E694-E74C-848F-AF9F1119007D}"/>
              </a:ext>
            </a:extLst>
          </p:cNvPr>
          <p:cNvSpPr/>
          <p:nvPr/>
        </p:nvSpPr>
        <p:spPr>
          <a:xfrm>
            <a:off x="7687800" y="5618494"/>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编译构建</a:t>
            </a:r>
            <a:endParaRPr lang="en-US" altLang="zh-CN" sz="1400" b="1" dirty="0">
              <a:solidFill>
                <a:prstClr val="black"/>
              </a:solidFill>
              <a:cs typeface="+mn-ea"/>
              <a:sym typeface="+mn-lt"/>
            </a:endParaRPr>
          </a:p>
          <a:p>
            <a:pPr defTabSz="1218590">
              <a:defRPr/>
            </a:pPr>
            <a:endParaRPr lang="en-US" sz="1400" dirty="0">
              <a:solidFill>
                <a:prstClr val="black"/>
              </a:solidFill>
              <a:cs typeface="+mn-ea"/>
              <a:sym typeface="+mn-lt"/>
            </a:endParaRPr>
          </a:p>
        </p:txBody>
      </p:sp>
      <p:pic>
        <p:nvPicPr>
          <p:cNvPr id="13" name="Picture 12">
            <a:extLst>
              <a:ext uri="{FF2B5EF4-FFF2-40B4-BE49-F238E27FC236}">
                <a16:creationId xmlns:a16="http://schemas.microsoft.com/office/drawing/2014/main"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a16="http://schemas.microsoft.com/office/drawing/2014/main"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部署</a:t>
            </a:r>
            <a:endParaRPr lang="en-US" altLang="zh-CN" sz="1400" b="1" dirty="0">
              <a:solidFill>
                <a:prstClr val="black"/>
              </a:solidFill>
              <a:cs typeface="+mn-ea"/>
              <a:sym typeface="+mn-lt"/>
            </a:endParaRPr>
          </a:p>
        </p:txBody>
      </p:sp>
      <p:pic>
        <p:nvPicPr>
          <p:cNvPr id="93" name="Picture 92">
            <a:extLst>
              <a:ext uri="{FF2B5EF4-FFF2-40B4-BE49-F238E27FC236}">
                <a16:creationId xmlns:a16="http://schemas.microsoft.com/office/drawing/2014/main"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a16="http://schemas.microsoft.com/office/drawing/2014/main"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容器镜像服务</a:t>
            </a:r>
            <a:endParaRPr lang="en-US" altLang="zh-CN" sz="1400" b="1" dirty="0">
              <a:solidFill>
                <a:prstClr val="black"/>
              </a:solidFill>
              <a:cs typeface="+mn-ea"/>
              <a:sym typeface="+mn-lt"/>
            </a:endParaRPr>
          </a:p>
        </p:txBody>
      </p:sp>
      <p:pic>
        <p:nvPicPr>
          <p:cNvPr id="95" name="Picture 94">
            <a:extLst>
              <a:ext uri="{FF2B5EF4-FFF2-40B4-BE49-F238E27FC236}">
                <a16:creationId xmlns:a16="http://schemas.microsoft.com/office/drawing/2014/main"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a16="http://schemas.microsoft.com/office/drawing/2014/main" id="{ECC8D602-F8F6-D94E-B3BE-5F84E2CC0FFA}"/>
              </a:ext>
            </a:extLst>
          </p:cNvPr>
          <p:cNvSpPr/>
          <p:nvPr/>
        </p:nvSpPr>
        <p:spPr>
          <a:xfrm>
            <a:off x="9605359" y="1762600"/>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云容器引擎</a:t>
            </a:r>
            <a:r>
              <a:rPr lang="en-US" altLang="zh-CN" sz="1400" b="1" dirty="0">
                <a:solidFill>
                  <a:prstClr val="black"/>
                </a:solidFill>
                <a:cs typeface="+mn-ea"/>
                <a:sym typeface="+mn-lt"/>
              </a:rPr>
              <a:t>CCE</a:t>
            </a:r>
          </a:p>
          <a:p>
            <a:pPr defTabSz="913943">
              <a:defRPr/>
            </a:pPr>
            <a:endParaRPr lang="en-US" altLang="zh-CN" sz="1400" dirty="0">
              <a:solidFill>
                <a:prstClr val="white">
                  <a:lumMod val="50000"/>
                </a:prstClr>
              </a:solidFill>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4" name="AutoShape 8" descr="data:image/jpeg;base64,/9j/4AAQSkZJRgABAQAAAQABAAD/2wBDAAgGBgcGBQgHBwcJCQgKDBQNDAsLDBkSEw8UHRofHh0aHBwgJC4nICIsIxwcKDcpLDAxNDQ0Hyc5PTgyPC4zNDL/2wBDAQkJCQwLDBgNDRgyIRwhMjIyMjIyMjIyMjIyMjIyMjIyMjIyMjIyMjIyMjIyMjIyMjIyMjIyMjIyMjIyMjIyMjL/wAARCADcASEDASIAAhEBAxEB/8QAHAABAAIDAQEBAAAAAAAAAAAAAAYHAQQFAwII/8QARxAAAQMDAgIGCAMEBwYHAAAAAQACAwQFEQYhEjEHExRBUWEWIlNxgZGU0jJUoRUjscFCRFJygtHwJDM0Q5LxFyVihKLC4f/EABoBAQADAQEBAAAAAAAAAAAAAAADBAUCAQb/xAAxEQACAgEDAwIFBAEEAwAAAAAAAQIDEQQSITFRkUHhE2FxgfAFobHRIhQywfFCUtL/2gAMAwEAAhEDEQA/AL/REQBERAEREAREQBERAEREAREQBERAEREAREQBERAEREAREQBERAEREAREQBERAEREAREQBERAEREAREQBERAEREAREQBERAEREAREQBERAEREAREQBERAEREAREQBERAEREAREQBERAEREAREQBERAEREAREQBERAEREAREQBERAEREAREQBERAEREAREQBERAEREAREQBERAEREAREQBERAEWCcL4MzRI2PiaHuGQ0ncoD0RRjV+trfpGja+oBmqpQeppmH1neZPc3zVZs6brz2vjfa6J1Pn/dtc4Ox5O8fgrNWkutjuiuCCzUV1vEmXmsZ3XB0vq236rtxqqFxD2HEsD/xxnz8j3FRbpA1Fq7Tl0jntMAmtj4Q55dTGQRvBOckHI2wVxCiUrPh9H8zuVsVHf1RZCKmLX03ztcG3W0xvZ7SleQf+l3+aszT+qrVqamM9sqmycP443Dhez3tP/ZdXaW2nma4PK767OIs7aIirkoRYJwtR1ypGV7aB1VC2rezjbAXgPc3xA70xkG4iw05ysoAiIgCLGVjiP+ggPpF8hx2yvpAEREAREQBERAEWMnKxxbID6REQBERAEREAREQGCcBa1bX01upJKusnjgp4xl8khwGhfVbVwUFFNV1UrYqeFhfI93JrRzK/N+stZV2sLphvHHQsfimpc4zk4DneLj+itaXSyvl2S6sgvvVS+ZO7t0nXbUFw/ZGi6J75H7dpezLiP7QB2aPN3yXU09o2fTdRLqrUd6mqq6GF7pAHEsa3G4JO5+GApJozSlJpWyx0sTGuqntDqmfG8j+/4DuC4HTFdTQaPbRsOJK+YRnB/oN9Z38APiplOM5qmlYT4z6sjcXGPxbHlrwilNRXyp1Fe6m5VJPFK71Gd0bB+Fo+C06CgqrnXQ0dHA6aomdwsjaNyf5eK1yclXF0KWNnV118lYC8u7NCSOQG7iPjgLZvsWnpyl06GZVB3WYZy9M6U1lo3VNFVx291RDMRHUCnlDmmMnfi8COYV5gAtx48/NMAgbZUX1brq1aUpnCeUTVpaeqpYzlxPcXf2R5n4ZXz9llmqmuOfka8IQoi+eCo+lu0UFq1ZGaFjIu0wCaWJmwa/iIyB3ZUSsl6q9P3enuVFIWyxHcDk9ve0+RCxebxWX67T3KufxTzOyccmgcmjyA2XzaLVUXu7U1tpWF0tQ8MGO4d5PkBkr6GuGylRseeOTInLdbuh3P1fSVLayjgqY88E0bZG+4jI/ivdeFLTspaWGnj/BExrG+4DAStqoqKimqpnBsULDI8k4wAMr5bq+Dd9OT1zkKlemad1HqWy1VNI6Kqigc9sjebcPGDn5rztvTFU0drqxNSPrK+erfJAHO4WRxuxwtONzjlgKGauuF+utxgrr9C6GSaHigYWcAEee4c+fjuVraPR2V3Zn05+5Q1GojOvES5LV0r6eqLVSy11Uaesfhk0PATwO7znlw+aldtv8AbrsGdjqRLxs424Gzhtkg9/McvFfn/o3jssmpnOvvZuyxU7pGdpcAwPBGM5596tPSV7ZqjWVyrKOPgtNupm0lLgYa5zncTnAd2Q0fDHiodVpYVt7E+Ofl9CSi+U0t2OSf5OFHNRazotOSMglpa6pqZG8UcVPTucHeXFjC7tVnsk3C7B6t2D4HBVM+m+qotA2h1upesLw6CSua0yP4mH+zjY4/pHOVW01PxHn/AJx3/omts2IkBu/SDej17G2/TlA4EtfV4dJj4/5BcrUujNSfsOpu8msZ63qoTMWNLo2PAGTwlpxy8lV81VdNQXKKOpqpqypmeI29fJzJOAN9gr2uVsfpnodq7dLP1klPQOjc8cuJ3cPIZwFo2wenlBRxlvpj0+r5KlcvjKTeePmeXRHeK+7aXlbXSGXss/UxSvOXObgOwT34zhWEqu6ES30cuIBPGKz1h3fgbhWe9wawuJAAGST3LP1iUb5JFvTtuqLZlxwNlFbBru3ahvtfaaZsjZqVzuF5wWTNa7hLmn39xWvfekO0Wywx19PJLWGpjc6nbCwnONiXHk0A887qp+j623ivqblU22601rZwCOoqpcF7WuPFhg8dueQpadJurlOzjHQjsvxOMY8n6IDiSvoFfmue7y6T1aya0ahmusUb2vleC5rZd/WYQSQ73hfpGCQSwtkGQHgOAPdkZUWo0zpw85T+xJTcrMrHKPpzuHfuTiOFEekm+Nsmjqstdioq29mhAODl2xPwGStKzU1Rrfo+tEk1yr7e/h4ZXUr+Ey8JLdye44yuFS9isbws4OnYt2xdTpa1ffHWiWKzVdFSPc09ZLUShrsYOzc7A+ZVb9H3SNVUVa6i1FdSbeIj1ck7eJzXggAcQ3IxnnlSq+aDslos0tVFYay/1TSMsnrHF5Hjud8eAGVDdKXPSN11DTWyt0fBTyzO6tj2SPeA/fZzTvhX6I1uiSxuXfhP+Sra5q1POH98fwXVaLzQ3yiFZbqltRTlxb1jWkAkc+a6K1qKhpbdRxUlHAyCniGGRsGA0LZWXLGf8ehdWcchEReHoREQBDyRDyQFbdM9fNTaRgpo3ENqqlrZD4taC7HzA+SoVpIcCCQQcgjuPiv0/rbTLdVabmoA9sc7SJYHu5B4zjPkRkfFfmu52uus9a+juFPJT1DDgseOfmDyI8wt79Msg6tnqZOuhJT3ehc+mOl+2VVJFBfS6kq2tDXTBpdHJ57btPkop0uaiob5cLWy21sVTTwwveXROyA5xGx88NVbop69DXXb8WJFPVznDZIyOatnSnSRYtK6MoqAQ1VVWtDnysjYGtDi4nBcfgqlWcKe6iF0VGfQiqulW8xJ/fely/3RroaHq7bA7b9160hH948vgFApZZJ5XSzSPkkecue93ESfEk8160dDVXCYQ0VNNUyk44IWFx/TkrC090PXe4Fkt3kbb6fmYxh8pHu5D45UWdPpY+i/n+yTF177lf2+31d0rY6Khp5KiokOGxsGSfM+AHiV+gNAaCh0pTdqqiyW6zNxI8DaNv8AYb/M9672n9L2nTNKYLZSCMuH7yV28kn9538uS7iyNXr3d/hDhfyaGn0qr/ylyzB5KA9LtZUUuh3xwZ4amdkMpA5MO/6kAfFT9aV2tdHebZPb66ETU0ww9h+YIPcfNU6ZqFkZvoizZFyi4opPo9fYNM0XpFf5o21E7iyhjx1j+EbOeGjxO2f81w+kHV0GrbzFNSwujpaeMxxukGHvycknw8gpxcOhZlTfJZaW4x0ltfgshbG5z2bcsk4I/wA1CukHSFJpCtoKWlqJ5+vhc+R0oAyQ7G2Ft0WUWX71JuT/AGMy2FsKtuMJEUo6Opr6llNSU8k87z6kcbOJx+C/QfRZp2s0/piQXCEw1NVOZTG4glrcANB89lE+hSysfLcL2/Bcz/ZohjducFx/gFcoVX9R1TlJ0roifR0JJWPqcfVFT2TSt2qA/g6ujlcHA8jwnCqqPV1foPQtkt9JROfU1UBqO0TtPVM4iSGjH4nYwcKwekyR8fR5eSzGTCGnPgXAH+KhXSZeJaPRdks8dO3FZTxudI9ueANa31W/+on9FFpIqSjFrKb/AIXuSahtNtPGEVPS01RcrjFT07DJU1EvCxrduJxOefcrS1NU6lt+k6yyVdHPU2ymo2xTXKYEF0wdn1cnLm5Ibkjuyoppno81DfntqIYnUFODkVFRxNz5tHM/oFaGpqOkoeii42sXLtZo6cNdNLJxOLw7IBx352AV/VXQ+LCKw+V9irRXJQk3wcnoOd/5beGnunjOP8KnGuZDFoe8vbIYyKR/rA4IyMKBdBv/AA972/5kX8Cpzrmz19+0nV262vjbUTcO0hwHNByW57uSz9ThaznplFqjP+nWOxRUWorhSdHr7LTUc7KSpqXGoq3NPA7OP3bTyB2yV8aO07bb9UVc12usdBRUjGvkc4gOfk8hn/W6+tQX65fsKh0vUUPYobccOa4HikkGck92Nyds+9c/T+lbvqeeWO10ok6nBe97g1jM8hk9/kthJKuUs7cvr/z+dDObe9L/AHY9Dds1utVx6QqWhp5nNtTq0CN0xyXsbuB73Yx8V+m+Q9yqDTHRBWW+80dwutbTGOnkEvUw8RJcNxudsZwrebuMrH/ULoWSioPOEaOkrlCLcljJQ/SLU3bVWv32Oigkm7H+7ghZ3ktDnOJ7ueMnljzXZ6Gbjc5K+4Wyere6ipYRw07xngfx42PcNjt/krSitdJTXSqubYx2qpaxskh58LeQVa9D7G1F41NXsGI5J2taPe55/mFJ8eNmmlBR4il59Tj4TjcpN8tvwSvXMereywTaWnbxMJE0Aa3jcDyILttvBQ7SQ13VarhF2o+riieXT1VRQxh+MfhbJzJPLYlatJ0p3q3Vl0tk9EbpUR1D20xaCOEBx2cACXAbeaj181jrW26hEtfXy01SxrJeyscBG1pGQ1zBn3EHfzUlOmtUXW1H5P1OZ3Qyp5Z+jEWla6t1daqOrewRvnhZKWg54S4A4W6shrDwaCeeQiIgCIiAIiIAeS510sttvVP1FyoYaqPuErAce48wuii9TaeUeNJ8Mrmv6GtN1BLqaStoyTsGSB7R8HAn9VU+udLx6SvzLfDUyVEb4Gyh8jQDuSMbe5fp0jKpTpwonMudprQPVkhfCf8ACQf/ALFaeg1NsrlCcsoo6uiCrcorDKo7jhX3o/o80tU6ft1ynt3aZ54GSOM8jnN4iN/VzjmqEHNfpHotrRV9H9tGcuhDoT/hcf5EK5+pynGtOLxyV9CoubUkSekoKS3xCKjpYaeMcmxMDR+i2gQAN1F+kG7zWTRdwrKaYw1PC1kL28w5xAyP1UW6HZa64014uVfV1FS6SZkTXTSF3JpJx/1BYyolKp3N9GaTtSsVaRaSIOSKAlCIhOEBg8lTnThAXPs8wbkAStcQOX4VcRIKjWttPTajsUtJStpzUOaWNM5IDQSNxjv2CsaS1V3RkyG+DnW4o5/RTaxbdDUsmcyVjjUu25Z2A+QCm659ltzLPZqS3sJLaaFsYcTnOBzW/wAQUd099kpd2d1x2wSONqqwjUuna21OlMXXsAbIBnhcCCDjvGQozqJ+r7ZJbrdYrTR3CnbAxraidmTG9o4TxZIAyN8qflzRzKZB3XtdrjhNZQlWpfIgVDpDUd2lbNqy/wAksIPEKChPVRnycQASPL9VxOlehrbZYYzbQxlmla2nqKVrAGxuDuJkgxyJOWk+5WxxBc+82mkvtpqLbWsLqedvC7BwR3gg+OVJXqWrIzl0Xp6Ec6U4OK6lZdBpPZryOAcPWRHjzz2O38/irdO4UW0boyn0dTVcUNTJUuqJhIXvaG4aBhowO/zUp4gvNVZGy6U49Ge6eDhWovqQLpS0xVX/AE9FLQU/XVlHL1gYPxPYRhwHieRx5KotO6svuijVxUkDWicjjjqoHbOGwI5YO6/TLiCF5vhikH7yNj/7zQVLRrFXX8KcdyOLdPunvi8MoYan6R9UODKIVjGEf1Wn6pvv4jv+qsvo607d7BZZWXeqfJPPKZTAX9YIj/e7yeZUxAAGANgOSyHDdc3arfHZGKijquja90pNs598fJFYLi+PJkbSyFuBk54ThQroes1ZbNLTVNZCYjWSiaNruZYGgAnwzurEcQSsggDHJQRtardfc7cMzU+xQ1qt9xoul+6NpQ51VB2qeMcg8lh4R5glzVF6nTuq66rmqauz3Keoe/8AevfCSXO81+nDTwmp68xMMwaWiTh9YNPdnw2XpsVeX6jKLyorol4K70aaw36mlZTUvs1E6spm01SYGGWFnKN2Blo9y6CIs5vLyW0sIIiLw9CIiAIiIAiIgCgXS5aDctFvqWNzJQyCcY/s8nfoc/BT1eNVBHUwPgmaHxSNLHtPeCMEKSqx1zU16HFkN8XF+p+QirX6GtRw0tTVWOplDOvd11PxHAL8Yc34jBUE1ZpufS9/nt8ocYs8VPIf6cZ5H3jkfcuGCQduY3X01sIamrGeGYlc5U2Z7Ft9M+pIZnUthp5Q4xP6+p4TnhIHqt9/M/JTvo3s7rPoegikZwzTg1EgPi/cfIYHwVJaD0xLqrUcccjXGjgcJqp/kP6Oe8uO3uyv0w1oa0AAAAbALH1u2quOni+nLNHTZsm7ZfY+kRFml0LDtmlZWHbtQFY11yvGrekGr05Q3Ka2W63sLp5KfAkkcMDn7yB8F868juWktD4pL7cppXVzMTTSAyNaWnLcgctsr3r7FfdNa9qtSWag/adJXM4aimbIGyMJxkjPmAV561pdQ6v0V1TLBNS1Ta1jmU7pWueWBp9YnOBueS0oOO+GMbOO3X1z6lOSltlnO45+otZtq7vpSCy30yB0rGVjaeX8RJaMO2967H7Urx04C2dsm7D2Pj7PxepngznC19UaTrJ7rpOa2WpgZSyNdVuha1vDgt5+PIre/YVz/wDGf9t9kd+zuydX1+Rji4MYxz5pmrZx/wCsvORizdz3RH9La+rLdqGrob9LK+21NdLFTVku4ie134Cf7PL3e5SbSV5nDtWVFxq5JIKG4ycJkdnq42tzgeS1LJos1+mb1a75SOiFTcpp4HHBc0E+q9uFH6fSOp7Zo+72GKmdLLXXFjDO14w6DA4n779wGPek1RY5JNJ8L3PI/EjjPPX/AKPvRmqL2NYUbr1Uyuor9DJLSRyOy2P1zwgDu5Y9xCtO60ElytslJHWVFG5+MT07gHtwc7Z+SrbU3RzcKS10NTZbjcrjW2+RnZ6eeVpaxoI/DsMYwO/krQpJZJ6OGWaJ0Mr2Nc+N3NpxuFDqpQk1ZX+Y6cEtKkk4zKo0nT3W7azvNtn1Ld+otkw6vEozIOPk7byWhb7v23UV/hvWtK61RU9W9sDWzhocOJ2RuOQAAUt0bYrnbdc6mrqykdFS1cmYJC4EPHESuBabPerLqC+1E+jjdIqyqc+Fz3xYa3iJz63jlWd8HKXTosdPv14INsko/V9zoamq7hZtR6Mt1Pd6yWGV5bM9zxmccTd34G+xUo6QKuooND3OppJ5IJ42NLZIzhw9YclFdV0Gobvc9L3mm0/MJKMvknpetZmMh4w3PLcDK6V+m1BqfSF4oJNNz0U7o2dQ107H9aeLcDHLGFDti/hyeOOvK7kuX/mufl4OXol9Pdza5ZNb3Ga5lomlt/XtIJG5aRjOPFYt9XeOkDU91ZHeKq2Wm3SdUxlIQ173ZIyT8CVtaVN5stJbaJ+hnNmia2GStEkQOCcFx7/+y8qG0ag0Pqa6VFttTrtarhJ1gbDIGyRuyTvn3n4KSTW6eMZ9Onf86nKziOenr1PvVFbc7I+waUobvVOqLhMRLXy4dM2Pi5A4xnfn5L5qqq46J1tZaIXatuFtujuqkjrXh7o3cQAc12PMbL31HZr7fRYtTU9r6i6W6VznW98wLnM4uQdyzt+q+ZrTe9Y60tFyr7TJardaz1gbPI10kr8g4Ab3bD9VzFw2rc1jDz06+ntgNSy8fLH0ObonWtY3XFys11qpZYKmplbSOlOeB7XH1AfAj9R5rY6UNZVVvq6SzWqpkhmD2SVUsRwWAn1WZ7s7n3LVqtCXSs03c5G0z4brT3eWtoTxAF7CQcA+eMjzAXzeNE3uXSFO8wPrL3W3FlZXkFoLdth7mjAwpUqHarMrtj59/wA9Tl/FUHH8+hb7fwj3LKw38I9yyskvBERAEREAREQBYJx3LK8Kyjhr6SSlqGF8Mg4XtDiMj3jdAe3F5Id+5R06H08P6i4/+5l+5PQfTx5UDvqZfuUmK+78e5xmfb9/Y99R6XtmqLf2S5RF3DvHKzZ8Z8Wn+XIqvGdBkXasyX2U02fwinAfj35x+invoPp78g76mX7k9BtPfkHfUS/cp6tQ6lthNpfRf2RTpU3mUV59jdsen7fp23MobbB1UTTkknLnnxce8rqZx3KPeg2nvyDvqJfuT0H09+Qd9TL9yhlsk8uTz9PckW5LCS8+xIc+SZ8lHvQbT35B31Mv3J6D6e/IO+pl+5eYr7vx7nuZ9l59iQ58kJ8lHvQbT35B31Mv3J6Dae/IO+pl+5MV9349xmfZefYkGM9yxw/6wo+dD6eA/wCAd9RL9ywNE6eP9Qd9TL9yYr7vx7jM+37+xIsJhR70I09+Qd9TL9yyND6eP9Qd9TL9y8xX3fj3GZ9v39iQY/1hYx5Lgeg2nvyDvqZfuT0G09+Qd9RL9y9219349xmfZefY7+FnCj/oPp78g76iX7k9B9PfkHfUS/cmK+78e4zPsvPsSDHkscPkuB6D6e/IO+pl+5PQbT35B31Mv3Jivu/HuMz7Lz7Hf4UwuB6Dae/IO+pl+5PQfT35B31Ev3Jivu/HuMz7Lz7Hfx/rCcK4HoPp78g76iX7k9B9PfkHfUS/cmK+78e4zPsvPsSDHkscI8P0XA9BtPfkHfUS/cnoNp78g76mX7kxX3fj3GZ9l59jv42//Ex5Lgeg+nvyDvqZfuT0H09+Qd9RL9yba+78e4zPsvPsSHKwHZOMKP8AoNp78g76mX7l32RNjY1jBhrQAB5LmSj/AOL/ADyerPqfaIi5OgiIgCIiAL5ccBfS596tVHerZJRV4eaZ5BeGSFhODnmCDherGeTx9ODiyaplF5v9P1UTaK0UjZXz5PEZS0u4ccsAALlN1DfIdJ6akfLG673epiaS6LZrHZefV8m4HvUClsNo9BnXUtfFPdLp1FI99S8NZB1nCCcnB9VpOTld+n0ppm7a7goLbme30lC6ed0Va94MjncLQHcW2ME7YWk6aor6fLsvr6tlRWWS/wC+/wBi22HIPvX0udZbNRWKg7FQMeyDjL8Pkc85PPckldFZrxngtrOOQolrnU0+nqe3Npqimp5qyrERlqWlzI2AEucQCD4fNSmWVsMb5HvDWMBc4nkAqm1lqOOuu9vvFgrhUdizAHmjMlMx0rg0uLyRk7AANBKn01e+zlcfmCO6e2PB7DX1yN2NGNTWDqBAJTU9kk4eIuxwY4ueN1J9D365X8XOWrqaSopoKgQU81NEWNkwMuduScZOPgohfP21pG8xVTrnS1M12P8AtPU2zjfGyJmOJrOLdozupf0eutjdOiG3XEXDE73zziIx8UjzxHIPI/wVi+MFVuiuuPf0X0IanLfhv88kwWDsNllYO4WeWzg6k1NS2CnjY8tlrqg8FLS8YaZXeZOwaO8lRrTGsauOmuIvk9NLHQcb6isiqGyBzsg8EbGjJa3IGf1K0ek6vporrb2OdRCWkpZ6r/aoTIJCRwMZgeJJIzt6ue5Ri30LpYTDRU9PcMyUlvb2WLqmyMj/AH8vE522choLjstGrTwdOZev9lOdslZhehNaTXdFUazm4qmsZRGKGkp4nUzwHzucScgjY4xz81YbeSqrS9Pc7/dqC5VFB1FDJXz3V0hna4vJbwRN4eeAORVqt2GFX1MYxkoxJqXJptmV8knK+lyb5dam1QRyU1pq7k57+Ex03DloxzOSFXScnhEreFlnFqbtrKKacR2K1ugje7hmfXlvE0HZxHDtt3Lm2nUOtdR2iO4UFHZKSnm4gx08kjnHBIzjbbIKiepaS3QWmvrH6JvNJUy54aqoqyWNkediQJN9zywtu22SioaWjc7o/v0tVTtY4ydpwHvbvnh6zGM92FpKqChnCz9v/oqb5bsZ4/PkWzQdrFDAK4xOquAdaYgQwu78Z7ltLwp5HSwRSPjMT3tDnRu5tJ7ivdZj6ltdDDtgold7nq6lukzKKksnYtupdVVbmPcMDJIx4qWO5KrtT11hq+kGSG/0slVR0NC2NkbKZ8oEr3cRJ4RthoHzU+njuk+M8fUjtlhdTrvvutmU88/YtOOjhjMkhZWPJDQMk7DyWxpe96tvjKCvqrfa4LXUs6wujleZeHG3qkd6hdKyng6PNQVltp2QC+3DsdHG1uMRlwjAx7uMq36CljoqCCljGGQRtib7mjH8lNfthFpRWc4/v1+ZHXmTzk2G8llMYRUiyaN1luEdumda4oJawAdWydxawnI5kb8sqG0WpdaV91uFvp7XZHSUDmsmf2mTg4nDIaDjc45+ClWoLzBYLPU3GoORE31GDm952a0eZOyr2xw11DJeLJeboaB1bQtuU07Gta6Nz3HrsOPgMN8lbognBtpfv9/BBZJqSSZKNH6iveoKitfW0tBFRU0hhZNTPc8TSA+twk4y0cs+KmCr/o2tdZT0ktY+trnWp37u201QQMQg/wC8LQMAu7vL3qwFFqFFWNR6HdTbgmwiIoSQIiIAiIgC5t/hrKiwV0FvDO2SwujiL3cIDiMZz5Zz8F0kXqeHk8aysFaU1k1VDZKG1Tae07VU9HGGRione7kME8sZO/zXV09QX+33RnWWCwUFJIMTyUT3cZA5bYGd1NkU0tRKSaaXP1/sjVSTzkw3ksoigJTzlGWO9UO25HvUNpbRdr7caOovFHTWy2W+Xrqa3wvD3SSDZrnkbADmAPHdTbCYHgu4TcM4OZRUupFGW6sqekZ1yqKdzaKjoBDTSEjD5Huy8jfOwGFJ4oIYGlsUTI2kk4Y0AZPM7L0wPBF5Kblj5BRwFh3JZRcnRBp9MXKugra6qMBrqusikfBn1ezwuzHCHdxcQCT4uK1aSw6wjt1RSxVFqpf2gZZ6t7+OSRskhOQ0jAIa3AB8lYeB4JhTrUTxjgi+FEguldMXay6kkmrZaeekZbIqOGWJnV/gcSG8OSdh/S2zlTlvJZwPBFHZZKx7pHcIKKwgsYB5hZRcHRBtQWzUGob9T2+WjpYbHTVkVSajrvXma0A8PB/e/gpxgeCzhF3KbkkscI5jHDbMYHgsoi4OjDuS51HaKO31FfPAx3WV0vWzlzieJ2MbeAwukmEy10PMJleiy3es1LbqH9i01v09aax1RE+KQfviAeA8HduSVYLeSzgIu7LHPGfQ8jDbkL5JPcvpFwdFfXa16llusd2qaOmujqao4aCgim6uKId08hcPWd5d3cte7aFv2pmsuN2udFDcYMGmpoYOKnYMglshO7wce7yKsjA8FlWFqZxxtwsETpi+pG9NVGpZeuj1BQ0VL1WGRPppC4S+YHcP9YUkTARQyluecYJIrCwERFyehERAEREAREQBERAEREAREQBERAEREAREQBERAEREAREQBERAEREAREQBERAEREAREQBERAEREARa3b6b2o+RTt9N7UfIoDZRa3b6b2o+RTt9N7UfIoDZRa3b6b2o+RTt9N7UfIoDZRa3b6b2o+RTt9N7UfIoDZRa3b6b2o+RTt9N7UfIoDZRa3b6b2o+RTt9N7UfIoDZRa3b6b2o+RTt9N7UfIoDZRa3b6b2o+RTt9N7UfIoDZRa3b6b2o+RTt9N7UfIoDZRa3b6b2o+RTt9N7UfIoDZRa3b6b2o+RTt9N7UfIoDZRa3b6b2o+RTt9N7UfIoDZRa3b6X2o+RTt9N7UfIoDZRa3b6b2o+RTt9N7UfIoDZRa3b6Y/80fIp2+lP/NHyKA2UWt2+l9qPkU7fTe1HyKA2UWt2+m9qPkU7fTe1HyKA2UWt2+m9qPkU7fTe1HyKA2UWt2+m9qPkUQHDREQBERAEREAREQBERAEREAREQBERAEREAREQBERAFzrtcZqHqGU0UUssznANkc4bNGTgNBJ/gO9dIbleMtBS14Y2rp45gzL28YzgoDg0mp5aqooOGjj7PVPhjJD3Ocx0kYeM7cOwPLOe9ebnV4vDKeG71rqaSfsznvERcHhhkPARGMHYMGc7k7bBdyPT9oYWvbbqZro8FhDAOHHLHuXq+30c8TqeWmifFI7rHsLdnPJyXe/O6AjgrLpUF0NPWyS1MUj4oo4YWnreGQjrJTjDWY22xuD8Nq0VdY65cFe+rzUdc+AOfE6FzWvx6vCOIEN4fxHfJXTfpuzVDgZbbTuMTeBh4PwtG4Hu3K9G2e2xSPkjooGvmPFI4MGXEHiB+YBQEZlv9yjoZWv6sGWpnip52uy4dXUcOHNxgDg2B3O2/Nbc+p6iFlHOaKHqbjMYaMdceIOycdZkYaNjkjOORXaFjtbZJHigpw6c/vTwDL8njOf8W/vXNv8AbaGltctZDSQNqKiRjZX9WCXhzxxA58UBtW+uqque4Us0MENRSSMizG8va4uYHZ3APfy57Lgsul4qaakgY6eSfqJ5pZaYRsJ4Jnxj8eRwgNBwNz4966dio6anuN5MMEcZhreqj4Rjhb1bdv8A4j5Lpvs1tqoWwzUUD4o8vYwsGGlxySPeSSgOGy5VUtXbKqCudPSVM0ccga1jWM4ow4NLcF/E7OQc4A5rZnv00EVXVOpojRU75os9diVz4+fqkYxkdxyBudl1DaLdLKal9FCZi3qy/gGeE7Y+WyC029szqkUcHXubwOfwDJbjGPlsgOPUXy4U1ZHQSUVIax5aRwzuMYY5kjufDnOYjtjcEELZtN3qLhLEyopYoRNRR1kXBIXENccYdkDB5ctlvRWa20mG09FBGGv6wcLOTsFuffwuI9xK9WUdPTlhhgYwxxiBnC3HDGOTR5DwQHoiIgP/2Q=="/>
          <p:cNvSpPr>
            <a:spLocks noChangeAspect="1" noChangeArrowheads="1"/>
          </p:cNvSpPr>
          <p:nvPr/>
        </p:nvSpPr>
        <p:spPr bwMode="auto">
          <a:xfrm>
            <a:off x="46806" y="-142959"/>
            <a:ext cx="304601" cy="304674"/>
          </a:xfrm>
          <a:prstGeom prst="rect">
            <a:avLst/>
          </a:prstGeom>
          <a:noFill/>
        </p:spPr>
        <p:txBody>
          <a:bodyPr vert="horz" wrap="square" lIns="91288" tIns="45642" rIns="91288" bIns="45642" numCol="1" anchor="t" anchorCtr="0" compatLnSpc="1">
            <a:prstTxWarp prst="textNoShape">
              <a:avLst/>
            </a:prstTxWarp>
          </a:bodyPr>
          <a:lstStyle/>
          <a:p>
            <a:pPr defTabSz="1218418"/>
            <a:endParaRPr lang="zh-CN" altLang="en-US" sz="1798">
              <a:solidFill>
                <a:srgbClr val="000000"/>
              </a:solidFill>
              <a:cs typeface="+mn-ea"/>
              <a:sym typeface="+mn-lt"/>
            </a:endParaRPr>
          </a:p>
        </p:txBody>
      </p:sp>
      <p:sp>
        <p:nvSpPr>
          <p:cNvPr id="2" name="标题 1"/>
          <p:cNvSpPr>
            <a:spLocks noGrp="1"/>
          </p:cNvSpPr>
          <p:nvPr>
            <p:ph type="title"/>
          </p:nvPr>
        </p:nvSpPr>
        <p:spPr>
          <a:xfrm>
            <a:off x="731838" y="440376"/>
            <a:ext cx="10728325" cy="497095"/>
          </a:xfrm>
        </p:spPr>
        <p:txBody>
          <a:bodyPr>
            <a:normAutofit/>
          </a:bodyPr>
          <a:lstStyle/>
          <a:p>
            <a:r>
              <a:rPr lang="zh-CN" altLang="en-US" sz="3599" dirty="0">
                <a:latin typeface="+mn-lt"/>
                <a:ea typeface="+mn-ea"/>
                <a:cs typeface="+mn-ea"/>
                <a:sym typeface="+mn-lt"/>
              </a:rPr>
              <a:t>统一丰富的开发者生态</a:t>
            </a:r>
            <a:endParaRPr lang="zh-CN" altLang="en-US" dirty="0">
              <a:latin typeface="+mn-lt"/>
              <a:ea typeface="+mn-ea"/>
              <a:cs typeface="+mn-ea"/>
              <a:sym typeface="+mn-lt"/>
            </a:endParaRPr>
          </a:p>
        </p:txBody>
      </p:sp>
      <p:grpSp>
        <p:nvGrpSpPr>
          <p:cNvPr id="4" name="组合 3"/>
          <p:cNvGrpSpPr/>
          <p:nvPr/>
        </p:nvGrpSpPr>
        <p:grpSpPr>
          <a:xfrm>
            <a:off x="1266974" y="1117365"/>
            <a:ext cx="9214509" cy="5036441"/>
            <a:chOff x="2042936" y="1101532"/>
            <a:chExt cx="8322050" cy="5010559"/>
          </a:xfrm>
        </p:grpSpPr>
        <p:sp>
          <p:nvSpPr>
            <p:cNvPr id="80" name="Double Bracket 17"/>
            <p:cNvSpPr/>
            <p:nvPr/>
          </p:nvSpPr>
          <p:spPr bwMode="auto">
            <a:xfrm>
              <a:off x="2042936" y="5183885"/>
              <a:ext cx="3871582" cy="928206"/>
            </a:xfrm>
            <a:prstGeom prst="bracketPair">
              <a:avLst/>
            </a:prstGeom>
            <a:solidFill>
              <a:schemeClr val="bg1"/>
            </a:solidFill>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105" name="Rounded Rectangle 30"/>
            <p:cNvSpPr/>
            <p:nvPr/>
          </p:nvSpPr>
          <p:spPr bwMode="auto">
            <a:xfrm>
              <a:off x="8011059" y="4368072"/>
              <a:ext cx="2206698"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开放丰富的开发者生态</a:t>
              </a:r>
              <a:endParaRPr kumimoji="1" lang="en-US" sz="1200" b="1" dirty="0">
                <a:solidFill>
                  <a:prstClr val="black"/>
                </a:solidFill>
                <a:cs typeface="+mn-ea"/>
                <a:sym typeface="+mn-lt"/>
              </a:endParaRPr>
            </a:p>
          </p:txBody>
        </p:sp>
        <p:sp>
          <p:nvSpPr>
            <p:cNvPr id="116" name="Rounded Rectangle 30"/>
            <p:cNvSpPr/>
            <p:nvPr/>
          </p:nvSpPr>
          <p:spPr bwMode="auto">
            <a:xfrm>
              <a:off x="4154799" y="4368072"/>
              <a:ext cx="172029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深入多层次的技术合作</a:t>
              </a:r>
              <a:endParaRPr kumimoji="1" lang="en-US" sz="1200" b="1" dirty="0">
                <a:solidFill>
                  <a:prstClr val="black"/>
                </a:solidFill>
                <a:cs typeface="+mn-ea"/>
                <a:sym typeface="+mn-lt"/>
              </a:endParaRPr>
            </a:p>
          </p:txBody>
        </p:sp>
        <p:sp>
          <p:nvSpPr>
            <p:cNvPr id="132" name="Rounded Rectangle 30"/>
            <p:cNvSpPr/>
            <p:nvPr/>
          </p:nvSpPr>
          <p:spPr bwMode="auto">
            <a:xfrm>
              <a:off x="2159713"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完整多维的解决方案</a:t>
              </a:r>
              <a:endParaRPr kumimoji="1" lang="en-US" sz="1200" b="1" dirty="0">
                <a:solidFill>
                  <a:prstClr val="black"/>
                </a:solidFill>
                <a:cs typeface="+mn-ea"/>
                <a:sym typeface="+mn-lt"/>
              </a:endParaRPr>
            </a:p>
          </p:txBody>
        </p:sp>
        <p:sp>
          <p:nvSpPr>
            <p:cNvPr id="38" name="Oval 58"/>
            <p:cNvSpPr/>
            <p:nvPr/>
          </p:nvSpPr>
          <p:spPr bwMode="auto">
            <a:xfrm>
              <a:off x="2242338" y="1101532"/>
              <a:ext cx="7389147" cy="2896017"/>
            </a:xfrm>
            <a:prstGeom prst="ellipse">
              <a:avLst/>
            </a:prstGeom>
            <a:solidFill>
              <a:schemeClr val="accent3">
                <a:lumMod val="75000"/>
              </a:schemeClr>
            </a:solidFill>
            <a:ln w="6350">
              <a:solidFill>
                <a:srgbClr val="646464"/>
              </a:solidFill>
              <a:prstDash val="dash"/>
            </a:ln>
            <a:effec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39" name="Oval 57"/>
            <p:cNvSpPr/>
            <p:nvPr/>
          </p:nvSpPr>
          <p:spPr bwMode="auto">
            <a:xfrm>
              <a:off x="2238311" y="1363056"/>
              <a:ext cx="6049306" cy="2372967"/>
            </a:xfrm>
            <a:prstGeom prst="ellipse">
              <a:avLst/>
            </a:prstGeom>
            <a:solidFill>
              <a:schemeClr val="accent3">
                <a:lumMod val="60000"/>
                <a:lumOff val="40000"/>
              </a:schemeClr>
            </a:solidFill>
            <a:ln w="190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0" name="Oval 37"/>
            <p:cNvSpPr/>
            <p:nvPr/>
          </p:nvSpPr>
          <p:spPr bwMode="auto">
            <a:xfrm>
              <a:off x="2242732" y="1619953"/>
              <a:ext cx="5023447" cy="1826226"/>
            </a:xfrm>
            <a:prstGeom prst="ellipse">
              <a:avLst/>
            </a:prstGeom>
            <a:solidFill>
              <a:schemeClr val="accent3">
                <a:lumMod val="40000"/>
                <a:lumOff val="60000"/>
              </a:schemeClr>
            </a:solidFill>
            <a:ln w="254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1" name="Oval 21"/>
            <p:cNvSpPr/>
            <p:nvPr/>
          </p:nvSpPr>
          <p:spPr bwMode="auto">
            <a:xfrm>
              <a:off x="2237606" y="1760145"/>
              <a:ext cx="3644672" cy="1578788"/>
            </a:xfrm>
            <a:prstGeom prst="ellipse">
              <a:avLst/>
            </a:prstGeom>
            <a:solidFill>
              <a:schemeClr val="accent3">
                <a:lumMod val="20000"/>
                <a:lumOff val="80000"/>
              </a:schemeClr>
            </a:solidFill>
            <a:ln w="317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68" name="Oval 17"/>
            <p:cNvSpPr/>
            <p:nvPr/>
          </p:nvSpPr>
          <p:spPr bwMode="auto">
            <a:xfrm>
              <a:off x="2242341" y="1926632"/>
              <a:ext cx="2296093" cy="1245815"/>
            </a:xfrm>
            <a:prstGeom prst="ellipse">
              <a:avLst/>
            </a:prstGeom>
            <a:solidFill>
              <a:srgbClr val="FFFFFF"/>
            </a:solidFill>
            <a:ln w="381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129" name="Rounded Rectangle 30"/>
            <p:cNvSpPr/>
            <p:nvPr/>
          </p:nvSpPr>
          <p:spPr bwMode="auto">
            <a:xfrm>
              <a:off x="5988275"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全方位多领域的商业合作</a:t>
              </a:r>
              <a:endParaRPr kumimoji="1" lang="en-US" altLang="zh-CN" sz="1200" b="1" dirty="0">
                <a:solidFill>
                  <a:prstClr val="black"/>
                </a:solidFill>
                <a:cs typeface="+mn-ea"/>
                <a:sym typeface="+mn-lt"/>
              </a:endParaRPr>
            </a:p>
          </p:txBody>
        </p:sp>
        <p:sp>
          <p:nvSpPr>
            <p:cNvPr id="87" name="矩形 86"/>
            <p:cNvSpPr/>
            <p:nvPr/>
          </p:nvSpPr>
          <p:spPr>
            <a:xfrm rot="5400000">
              <a:off x="3353565" y="3838854"/>
              <a:ext cx="1117943"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89" name="矩形 88"/>
            <p:cNvSpPr/>
            <p:nvPr/>
          </p:nvSpPr>
          <p:spPr>
            <a:xfrm rot="5400000" flipV="1">
              <a:off x="4557641" y="3879521"/>
              <a:ext cx="1060521"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5" name="矩形 94"/>
            <p:cNvSpPr/>
            <p:nvPr/>
          </p:nvSpPr>
          <p:spPr>
            <a:xfrm rot="5400000" flipV="1">
              <a:off x="8353150" y="3849006"/>
              <a:ext cx="1044728"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4" name="矩形 93"/>
            <p:cNvSpPr/>
            <p:nvPr/>
          </p:nvSpPr>
          <p:spPr>
            <a:xfrm rot="5400000" flipV="1">
              <a:off x="6417493" y="3931922"/>
              <a:ext cx="942256"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78" name="矩形 242"/>
            <p:cNvSpPr/>
            <p:nvPr/>
          </p:nvSpPr>
          <p:spPr>
            <a:xfrm>
              <a:off x="2306747" y="5278931"/>
              <a:ext cx="895335"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合作伙伴</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培训认证</a:t>
              </a:r>
              <a:endParaRPr lang="en-US" altLang="zh-CN" sz="1200" kern="0" dirty="0">
                <a:solidFill>
                  <a:prstClr val="black"/>
                </a:solidFill>
                <a:cs typeface="+mn-ea"/>
                <a:sym typeface="+mn-lt"/>
              </a:endParaRPr>
            </a:p>
          </p:txBody>
        </p:sp>
        <p:sp>
          <p:nvSpPr>
            <p:cNvPr id="86" name="Double Bracket 74"/>
            <p:cNvSpPr/>
            <p:nvPr/>
          </p:nvSpPr>
          <p:spPr bwMode="auto">
            <a:xfrm>
              <a:off x="6948285" y="5160374"/>
              <a:ext cx="3416701" cy="937516"/>
            </a:xfrm>
            <a:prstGeom prst="bracketPair">
              <a:avLst/>
            </a:prstGeom>
            <a:solidFill>
              <a:schemeClr val="bg1"/>
            </a:solidFill>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8" name="矩形 242"/>
            <p:cNvSpPr/>
            <p:nvPr/>
          </p:nvSpPr>
          <p:spPr>
            <a:xfrm>
              <a:off x="3282421" y="5282359"/>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方案伙伴</a:t>
              </a:r>
              <a:endParaRPr lang="en-US" altLang="zh-CN" sz="1200" kern="0" dirty="0">
                <a:solidFill>
                  <a:prstClr val="black"/>
                </a:solidFill>
                <a:cs typeface="+mn-ea"/>
                <a:sym typeface="+mn-lt"/>
              </a:endParaRPr>
            </a:p>
            <a:p>
              <a:pPr defTabSz="913760">
                <a:lnSpc>
                  <a:spcPts val="2498"/>
                </a:lnSpc>
                <a:spcBef>
                  <a:spcPct val="0"/>
                </a:spcBef>
                <a:defRPr/>
              </a:pPr>
              <a:r>
                <a:rPr lang="zh-CN" altLang="en-US" sz="1200" kern="0" dirty="0">
                  <a:solidFill>
                    <a:prstClr val="black"/>
                  </a:solidFill>
                  <a:cs typeface="+mn-ea"/>
                  <a:sym typeface="+mn-lt"/>
                </a:rPr>
                <a:t>专家服务</a:t>
              </a:r>
              <a:endParaRPr lang="zh-CN" altLang="zh-CN" sz="1200" kern="0" dirty="0">
                <a:solidFill>
                  <a:prstClr val="black"/>
                </a:solidFill>
                <a:cs typeface="+mn-ea"/>
                <a:sym typeface="+mn-lt"/>
              </a:endParaRPr>
            </a:p>
          </p:txBody>
        </p:sp>
        <p:sp>
          <p:nvSpPr>
            <p:cNvPr id="124" name="文本框 123"/>
            <p:cNvSpPr txBox="1"/>
            <p:nvPr/>
          </p:nvSpPr>
          <p:spPr>
            <a:xfrm rot="20070437">
              <a:off x="8796803" y="2884027"/>
              <a:ext cx="615916" cy="275576"/>
            </a:xfrm>
            <a:prstGeom prst="rect">
              <a:avLst/>
            </a:prstGeom>
            <a:noFill/>
          </p:spPr>
          <p:txBody>
            <a:bodyPr wrap="square" rtlCol="0">
              <a:spAutoFit/>
            </a:bodyPr>
            <a:lstStyle/>
            <a:p>
              <a:pPr defTabSz="1218418"/>
              <a:r>
                <a:rPr lang="en-US" altLang="zh-CN" sz="1200" b="1" dirty="0">
                  <a:solidFill>
                    <a:schemeClr val="bg1"/>
                  </a:solidFill>
                  <a:cs typeface="+mn-ea"/>
                  <a:sym typeface="+mn-lt"/>
                </a:rPr>
                <a:t>CNCF</a:t>
              </a:r>
              <a:endParaRPr lang="zh-CN" altLang="en-US" sz="1200" b="1" dirty="0">
                <a:solidFill>
                  <a:schemeClr val="bg1"/>
                </a:solidFill>
                <a:cs typeface="+mn-ea"/>
                <a:sym typeface="+mn-lt"/>
              </a:endParaRPr>
            </a:p>
          </p:txBody>
        </p:sp>
        <p:grpSp>
          <p:nvGrpSpPr>
            <p:cNvPr id="23" name="组合 22"/>
            <p:cNvGrpSpPr/>
            <p:nvPr/>
          </p:nvGrpSpPr>
          <p:grpSpPr>
            <a:xfrm>
              <a:off x="8601443" y="2384002"/>
              <a:ext cx="933320" cy="259224"/>
              <a:chOff x="8074426" y="3029608"/>
              <a:chExt cx="1844279" cy="472194"/>
            </a:xfrm>
          </p:grpSpPr>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82084" b="-10637"/>
              <a:stretch/>
            </p:blipFill>
            <p:spPr>
              <a:xfrm>
                <a:off x="8074426" y="3029608"/>
                <a:ext cx="615450" cy="472194"/>
              </a:xfrm>
              <a:prstGeom prst="rect">
                <a:avLst/>
              </a:prstGeom>
            </p:spPr>
          </p:pic>
          <p:pic>
            <p:nvPicPr>
              <p:cNvPr id="125" name="图片 124"/>
              <p:cNvPicPr>
                <a:picLocks noChangeAspect="1"/>
              </p:cNvPicPr>
              <p:nvPr/>
            </p:nvPicPr>
            <p:blipFill rotWithShape="1">
              <a:blip r:embed="rId3">
                <a:extLst>
                  <a:ext uri="{28A0092B-C50C-407E-A947-70E740481C1C}">
                    <a14:useLocalDpi xmlns:a14="http://schemas.microsoft.com/office/drawing/2010/main" val="0"/>
                  </a:ext>
                </a:extLst>
              </a:blip>
              <a:srcRect l="63878" t="-1" b="-4941"/>
              <a:stretch/>
            </p:blipFill>
            <p:spPr>
              <a:xfrm>
                <a:off x="8677812" y="3029608"/>
                <a:ext cx="1240893" cy="447889"/>
              </a:xfrm>
              <a:prstGeom prst="rect">
                <a:avLst/>
              </a:prstGeom>
            </p:spPr>
          </p:pic>
        </p:grpSp>
        <p:sp>
          <p:nvSpPr>
            <p:cNvPr id="24" name="文本框 23"/>
            <p:cNvSpPr txBox="1"/>
            <p:nvPr/>
          </p:nvSpPr>
          <p:spPr>
            <a:xfrm rot="1658250">
              <a:off x="8067814" y="1634986"/>
              <a:ext cx="805210" cy="276927"/>
            </a:xfrm>
            <a:prstGeom prst="rect">
              <a:avLst/>
            </a:prstGeom>
            <a:noFill/>
          </p:spPr>
          <p:txBody>
            <a:bodyPr wrap="square" rtlCol="0">
              <a:spAutoFit/>
            </a:bodyPr>
            <a:lstStyle/>
            <a:p>
              <a:pPr defTabSz="1218418"/>
              <a:r>
                <a:rPr lang="en-US" altLang="zh-CN" sz="1200" b="1" dirty="0" err="1">
                  <a:solidFill>
                    <a:prstClr val="white"/>
                  </a:solidFill>
                  <a:cs typeface="+mn-ea"/>
                  <a:sym typeface="+mn-lt"/>
                </a:rPr>
                <a:t>GitLab</a:t>
              </a:r>
              <a:endParaRPr lang="zh-CN" altLang="en-US" sz="1200" b="1" dirty="0">
                <a:solidFill>
                  <a:prstClr val="white"/>
                </a:solidFill>
                <a:cs typeface="+mn-ea"/>
                <a:sym typeface="+mn-lt"/>
              </a:endParaRPr>
            </a:p>
          </p:txBody>
        </p:sp>
        <p:sp>
          <p:nvSpPr>
            <p:cNvPr id="142" name="文本框 141"/>
            <p:cNvSpPr txBox="1"/>
            <p:nvPr/>
          </p:nvSpPr>
          <p:spPr>
            <a:xfrm>
              <a:off x="6101724" y="2459421"/>
              <a:ext cx="805206" cy="276931"/>
            </a:xfrm>
            <a:prstGeom prst="rect">
              <a:avLst/>
            </a:prstGeom>
            <a:noFill/>
          </p:spPr>
          <p:txBody>
            <a:bodyPr wrap="square" rtlCol="0">
              <a:spAutoFit/>
            </a:bodyPr>
            <a:lstStyle/>
            <a:p>
              <a:pPr defTabSz="1218418"/>
              <a:r>
                <a:rPr lang="en-US" altLang="zh-CN" sz="1200" b="1" dirty="0">
                  <a:solidFill>
                    <a:srgbClr val="00B0F0"/>
                  </a:solidFill>
                  <a:cs typeface="+mn-ea"/>
                  <a:sym typeface="+mn-lt"/>
                </a:rPr>
                <a:t>GitLab</a:t>
              </a:r>
              <a:endParaRPr lang="zh-CN" altLang="en-US" sz="1200" b="1" dirty="0">
                <a:solidFill>
                  <a:srgbClr val="00B0F0"/>
                </a:solidFill>
                <a:cs typeface="+mn-ea"/>
                <a:sym typeface="+mn-lt"/>
              </a:endParaRPr>
            </a:p>
          </p:txBody>
        </p:sp>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443" y="1775973"/>
              <a:ext cx="225023" cy="225023"/>
            </a:xfrm>
            <a:prstGeom prst="rect">
              <a:avLst/>
            </a:prstGeom>
          </p:spPr>
        </p:pic>
        <p:sp>
          <p:nvSpPr>
            <p:cNvPr id="32" name="文本框 31"/>
            <p:cNvSpPr txBox="1"/>
            <p:nvPr/>
          </p:nvSpPr>
          <p:spPr>
            <a:xfrm>
              <a:off x="4140176" y="1770186"/>
              <a:ext cx="447896" cy="275576"/>
            </a:xfrm>
            <a:prstGeom prst="rect">
              <a:avLst/>
            </a:prstGeom>
            <a:noFill/>
          </p:spPr>
          <p:txBody>
            <a:bodyPr wrap="square" rtlCol="0">
              <a:spAutoFit/>
            </a:bodyPr>
            <a:lstStyle/>
            <a:p>
              <a:pPr defTabSz="1218418"/>
              <a:r>
                <a:rPr lang="zh-CN" altLang="en-US" sz="1200" dirty="0">
                  <a:solidFill>
                    <a:prstClr val="black"/>
                  </a:solidFill>
                  <a:cs typeface="+mn-ea"/>
                  <a:sym typeface="+mn-lt"/>
                </a:rPr>
                <a:t>教育</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341" y="1982004"/>
              <a:ext cx="248085" cy="248085"/>
            </a:xfrm>
            <a:prstGeom prst="rect">
              <a:avLst/>
            </a:prstGeom>
          </p:spPr>
        </p:pic>
        <p:sp>
          <p:nvSpPr>
            <p:cNvPr id="149" name="文本框 148"/>
            <p:cNvSpPr txBox="1"/>
            <p:nvPr/>
          </p:nvSpPr>
          <p:spPr>
            <a:xfrm>
              <a:off x="4596902" y="1955505"/>
              <a:ext cx="830851"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人工智能</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7271" y="2223989"/>
              <a:ext cx="276629" cy="276629"/>
            </a:xfrm>
            <a:prstGeom prst="rect">
              <a:avLst/>
            </a:prstGeom>
          </p:spPr>
        </p:pic>
        <p:sp>
          <p:nvSpPr>
            <p:cNvPr id="151" name="文本框 150"/>
            <p:cNvSpPr txBox="1"/>
            <p:nvPr/>
          </p:nvSpPr>
          <p:spPr>
            <a:xfrm>
              <a:off x="5122077" y="2223989"/>
              <a:ext cx="698027" cy="275576"/>
            </a:xfrm>
            <a:prstGeom prst="rect">
              <a:avLst/>
            </a:prstGeom>
            <a:noFill/>
          </p:spPr>
          <p:txBody>
            <a:bodyPr wrap="square" rtlCol="0">
              <a:spAutoFit/>
            </a:bodyPr>
            <a:lstStyle/>
            <a:p>
              <a:pPr defTabSz="1218418"/>
              <a:r>
                <a:rPr lang="zh-CN" altLang="en-US" sz="1200" dirty="0">
                  <a:solidFill>
                    <a:prstClr val="black"/>
                  </a:solidFill>
                  <a:cs typeface="+mn-ea"/>
                  <a:sym typeface="+mn-lt"/>
                </a:rPr>
                <a:t>物联网</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7690" y="2481091"/>
              <a:ext cx="252286" cy="252286"/>
            </a:xfrm>
            <a:prstGeom prst="rect">
              <a:avLst/>
            </a:prstGeom>
          </p:spPr>
        </p:pic>
        <p:sp>
          <p:nvSpPr>
            <p:cNvPr id="152" name="文本框 151"/>
            <p:cNvSpPr txBox="1"/>
            <p:nvPr/>
          </p:nvSpPr>
          <p:spPr>
            <a:xfrm>
              <a:off x="4802550" y="2516780"/>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工业互联网</a:t>
              </a: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071" y="3031436"/>
              <a:ext cx="252308" cy="252308"/>
            </a:xfrm>
            <a:prstGeom prst="rect">
              <a:avLst/>
            </a:prstGeom>
          </p:spPr>
        </p:pic>
        <p:sp>
          <p:nvSpPr>
            <p:cNvPr id="153" name="文本框 152"/>
            <p:cNvSpPr txBox="1"/>
            <p:nvPr/>
          </p:nvSpPr>
          <p:spPr>
            <a:xfrm>
              <a:off x="4087927" y="3044808"/>
              <a:ext cx="1008752"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园区</a:t>
              </a:r>
              <a:r>
                <a:rPr lang="en-US" altLang="zh-CN" sz="1200" dirty="0">
                  <a:solidFill>
                    <a:prstClr val="black"/>
                  </a:solidFill>
                  <a:cs typeface="+mn-ea"/>
                  <a:sym typeface="+mn-lt"/>
                </a:rPr>
                <a:t>/</a:t>
              </a:r>
              <a:r>
                <a:rPr lang="zh-CN" altLang="en-US" sz="1200" dirty="0">
                  <a:solidFill>
                    <a:prstClr val="black"/>
                  </a:solidFill>
                  <a:cs typeface="+mn-ea"/>
                  <a:sym typeface="+mn-lt"/>
                </a:rPr>
                <a:t>孵化器</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27078" y="2801010"/>
              <a:ext cx="374574" cy="237072"/>
            </a:xfrm>
            <a:prstGeom prst="rect">
              <a:avLst/>
            </a:prstGeom>
          </p:spPr>
        </p:pic>
        <p:sp>
          <p:nvSpPr>
            <p:cNvPr id="154" name="文本框 153"/>
            <p:cNvSpPr txBox="1"/>
            <p:nvPr/>
          </p:nvSpPr>
          <p:spPr>
            <a:xfrm>
              <a:off x="4711657" y="2794045"/>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专家服务</a:t>
              </a:r>
            </a:p>
          </p:txBody>
        </p:sp>
        <p:sp>
          <p:nvSpPr>
            <p:cNvPr id="155" name="矩形 242"/>
            <p:cNvSpPr/>
            <p:nvPr/>
          </p:nvSpPr>
          <p:spPr>
            <a:xfrm>
              <a:off x="4069783" y="5275785"/>
              <a:ext cx="601853"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高校</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园区</a:t>
              </a:r>
              <a:endParaRPr lang="zh-CN" altLang="zh-CN" sz="1200" kern="0" dirty="0">
                <a:solidFill>
                  <a:prstClr val="black"/>
                </a:solidFill>
                <a:cs typeface="+mn-ea"/>
                <a:sym typeface="+mn-lt"/>
              </a:endParaRPr>
            </a:p>
          </p:txBody>
        </p:sp>
        <p:sp>
          <p:nvSpPr>
            <p:cNvPr id="82" name="矩形 242"/>
            <p:cNvSpPr/>
            <p:nvPr/>
          </p:nvSpPr>
          <p:spPr>
            <a:xfrm>
              <a:off x="4671636" y="5261897"/>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开发者社区开源合作</a:t>
              </a:r>
              <a:endParaRPr lang="zh-CN" altLang="zh-CN" sz="1200" kern="0" dirty="0">
                <a:solidFill>
                  <a:prstClr val="black"/>
                </a:solidFill>
                <a:cs typeface="+mn-ea"/>
                <a:sym typeface="+mn-lt"/>
              </a:endParaRPr>
            </a:p>
          </p:txBody>
        </p:sp>
        <p:sp>
          <p:nvSpPr>
            <p:cNvPr id="83" name="矩形 82"/>
            <p:cNvSpPr/>
            <p:nvPr/>
          </p:nvSpPr>
          <p:spPr>
            <a:xfrm>
              <a:off x="2943721" y="1957572"/>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项目管理</a:t>
              </a:r>
            </a:p>
          </p:txBody>
        </p:sp>
        <p:pic>
          <p:nvPicPr>
            <p:cNvPr id="84" name="图片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0862" y="1947052"/>
              <a:ext cx="251934" cy="251934"/>
            </a:xfrm>
            <a:prstGeom prst="rect">
              <a:avLst/>
            </a:prstGeom>
          </p:spPr>
        </p:pic>
        <p:sp>
          <p:nvSpPr>
            <p:cNvPr id="85" name="矩形 84"/>
            <p:cNvSpPr/>
            <p:nvPr/>
          </p:nvSpPr>
          <p:spPr>
            <a:xfrm>
              <a:off x="2589648" y="2139785"/>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代码托管</a:t>
              </a:r>
            </a:p>
          </p:txBody>
        </p:sp>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7947" y="2121493"/>
              <a:ext cx="251934" cy="251934"/>
            </a:xfrm>
            <a:prstGeom prst="rect">
              <a:avLst/>
            </a:prstGeom>
          </p:spPr>
        </p:pic>
        <p:sp>
          <p:nvSpPr>
            <p:cNvPr id="91" name="矩形 90"/>
            <p:cNvSpPr/>
            <p:nvPr/>
          </p:nvSpPr>
          <p:spPr>
            <a:xfrm>
              <a:off x="2495191" y="2646564"/>
              <a:ext cx="583732"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流水线</a:t>
              </a:r>
            </a:p>
          </p:txBody>
        </p:sp>
        <p:sp>
          <p:nvSpPr>
            <p:cNvPr id="92" name="矩形 91"/>
            <p:cNvSpPr/>
            <p:nvPr/>
          </p:nvSpPr>
          <p:spPr>
            <a:xfrm>
              <a:off x="2325456" y="2409379"/>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代码检查</a:t>
              </a:r>
            </a:p>
          </p:txBody>
        </p:sp>
        <p:pic>
          <p:nvPicPr>
            <p:cNvPr id="96" name="图片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9727" y="2622462"/>
              <a:ext cx="251934" cy="251934"/>
            </a:xfrm>
            <a:prstGeom prst="rect">
              <a:avLst/>
            </a:prstGeom>
          </p:spPr>
        </p:pic>
        <p:pic>
          <p:nvPicPr>
            <p:cNvPr id="97" name="图片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8641" y="2398870"/>
              <a:ext cx="251934" cy="251934"/>
            </a:xfrm>
            <a:prstGeom prst="rect">
              <a:avLst/>
            </a:prstGeom>
          </p:spPr>
        </p:pic>
        <p:sp>
          <p:nvSpPr>
            <p:cNvPr id="98" name="矩形 97"/>
            <p:cNvSpPr/>
            <p:nvPr/>
          </p:nvSpPr>
          <p:spPr>
            <a:xfrm>
              <a:off x="3474062" y="2137154"/>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编译构建</a:t>
              </a:r>
            </a:p>
          </p:txBody>
        </p:sp>
        <p:sp>
          <p:nvSpPr>
            <p:cNvPr id="99" name="矩形 98"/>
            <p:cNvSpPr/>
            <p:nvPr/>
          </p:nvSpPr>
          <p:spPr>
            <a:xfrm>
              <a:off x="3546304" y="2860610"/>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云测</a:t>
              </a:r>
            </a:p>
          </p:txBody>
        </p:sp>
        <p:sp>
          <p:nvSpPr>
            <p:cNvPr id="100" name="矩形 99"/>
            <p:cNvSpPr/>
            <p:nvPr/>
          </p:nvSpPr>
          <p:spPr>
            <a:xfrm>
              <a:off x="3211708" y="2634345"/>
              <a:ext cx="1000684"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移动应用测试</a:t>
              </a:r>
            </a:p>
          </p:txBody>
        </p:sp>
        <p:sp>
          <p:nvSpPr>
            <p:cNvPr id="102" name="矩形 101"/>
            <p:cNvSpPr/>
            <p:nvPr/>
          </p:nvSpPr>
          <p:spPr>
            <a:xfrm>
              <a:off x="3985306" y="2372229"/>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部署</a:t>
              </a:r>
            </a:p>
          </p:txBody>
        </p:sp>
        <p:sp>
          <p:nvSpPr>
            <p:cNvPr id="103" name="矩形 102"/>
            <p:cNvSpPr/>
            <p:nvPr/>
          </p:nvSpPr>
          <p:spPr>
            <a:xfrm>
              <a:off x="2863727" y="2885318"/>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发布</a:t>
              </a:r>
            </a:p>
          </p:txBody>
        </p:sp>
        <p:sp>
          <p:nvSpPr>
            <p:cNvPr id="104" name="矩形 103"/>
            <p:cNvSpPr/>
            <p:nvPr/>
          </p:nvSpPr>
          <p:spPr>
            <a:xfrm>
              <a:off x="3093732" y="2347836"/>
              <a:ext cx="747328"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en-US" altLang="zh-CN" sz="1200" dirty="0" err="1">
                  <a:solidFill>
                    <a:prstClr val="black"/>
                  </a:solidFill>
                  <a:cs typeface="+mn-ea"/>
                  <a:sym typeface="+mn-lt"/>
                </a:rPr>
                <a:t>CloudIDE</a:t>
              </a:r>
              <a:endParaRPr lang="zh-CN" altLang="en-US" sz="1200" dirty="0">
                <a:solidFill>
                  <a:prstClr val="black"/>
                </a:solidFill>
                <a:cs typeface="+mn-ea"/>
                <a:sym typeface="+mn-lt"/>
              </a:endParaRPr>
            </a:p>
          </p:txBody>
        </p:sp>
        <p:pic>
          <p:nvPicPr>
            <p:cNvPr id="107" name="图片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6231" y="2133659"/>
              <a:ext cx="251934" cy="251934"/>
            </a:xfrm>
            <a:prstGeom prst="rect">
              <a:avLst/>
            </a:prstGeom>
          </p:spPr>
        </p:pic>
        <p:pic>
          <p:nvPicPr>
            <p:cNvPr id="108" name="图片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70584" y="2865284"/>
              <a:ext cx="251934" cy="251934"/>
            </a:xfrm>
            <a:prstGeom prst="rect">
              <a:avLst/>
            </a:prstGeom>
          </p:spPr>
        </p:pic>
        <p:pic>
          <p:nvPicPr>
            <p:cNvPr id="109" name="图片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2999" y="2619961"/>
              <a:ext cx="251934" cy="251934"/>
            </a:xfrm>
            <a:prstGeom prst="rect">
              <a:avLst/>
            </a:prstGeom>
          </p:spPr>
        </p:pic>
        <p:pic>
          <p:nvPicPr>
            <p:cNvPr id="110" name="图片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22347" y="2352975"/>
              <a:ext cx="251934" cy="251934"/>
            </a:xfrm>
            <a:prstGeom prst="rect">
              <a:avLst/>
            </a:prstGeom>
          </p:spPr>
        </p:pic>
        <p:pic>
          <p:nvPicPr>
            <p:cNvPr id="111" name="图片 1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91574" y="2862596"/>
              <a:ext cx="251934" cy="251934"/>
            </a:xfrm>
            <a:prstGeom prst="rect">
              <a:avLst/>
            </a:prstGeom>
          </p:spPr>
        </p:pic>
        <p:pic>
          <p:nvPicPr>
            <p:cNvPr id="112" name="图片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53965" y="2344785"/>
              <a:ext cx="251934" cy="251934"/>
            </a:xfrm>
            <a:prstGeom prst="rect">
              <a:avLst/>
            </a:prstGeom>
          </p:spPr>
        </p:pic>
        <p:sp>
          <p:nvSpPr>
            <p:cNvPr id="71" name="标题 1"/>
            <p:cNvSpPr txBox="1">
              <a:spLocks/>
            </p:cNvSpPr>
            <p:nvPr/>
          </p:nvSpPr>
          <p:spPr>
            <a:xfrm>
              <a:off x="2485809" y="4894559"/>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7000B"/>
                  </a:solidFill>
                  <a:effectLst>
                    <a:outerShdw blurRad="38100" dist="38100" dir="2700000" algn="tl">
                      <a:srgbClr val="000000">
                        <a:alpha val="43137"/>
                      </a:srgbClr>
                    </a:outerShdw>
                  </a:effectLst>
                  <a:latin typeface="+mn-lt"/>
                  <a:ea typeface="+mn-ea"/>
                  <a:cs typeface="+mn-ea"/>
                  <a:sym typeface="+mn-lt"/>
                </a:rPr>
                <a:t>生态开放</a:t>
              </a:r>
              <a:endParaRPr kumimoji="1" lang="en-US" altLang="zh-CN" sz="1798" b="1" spc="-150" dirty="0">
                <a:solidFill>
                  <a:srgbClr val="C7000B"/>
                </a:solidFill>
                <a:effectLst>
                  <a:outerShdw blurRad="38100" dist="38100" dir="2700000" algn="tl">
                    <a:srgbClr val="000000">
                      <a:alpha val="43137"/>
                    </a:srgbClr>
                  </a:outerShdw>
                </a:effectLst>
                <a:latin typeface="+mn-lt"/>
                <a:ea typeface="+mn-ea"/>
                <a:cs typeface="+mn-ea"/>
                <a:sym typeface="+mn-lt"/>
              </a:endParaRPr>
            </a:p>
          </p:txBody>
        </p:sp>
        <p:sp>
          <p:nvSpPr>
            <p:cNvPr id="70" name="标题 1"/>
            <p:cNvSpPr txBox="1">
              <a:spLocks/>
            </p:cNvSpPr>
            <p:nvPr/>
          </p:nvSpPr>
          <p:spPr>
            <a:xfrm>
              <a:off x="7279120" y="4809465"/>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00000"/>
                  </a:solidFill>
                  <a:effectLst>
                    <a:outerShdw blurRad="38100" dist="38100" dir="2700000" algn="tl">
                      <a:srgbClr val="000000">
                        <a:alpha val="43137"/>
                      </a:srgbClr>
                    </a:outerShdw>
                  </a:effectLst>
                  <a:latin typeface="+mn-lt"/>
                  <a:ea typeface="+mn-ea"/>
                  <a:cs typeface="+mn-ea"/>
                  <a:sym typeface="+mn-lt"/>
                </a:rPr>
                <a:t>平台开放</a:t>
              </a:r>
              <a:endParaRPr kumimoji="1" lang="en-US" altLang="zh-CN" sz="1798" b="1" spc="-150" dirty="0">
                <a:solidFill>
                  <a:srgbClr val="C00000"/>
                </a:solidFill>
                <a:effectLst>
                  <a:outerShdw blurRad="38100" dist="38100" dir="2700000" algn="tl">
                    <a:srgbClr val="000000">
                      <a:alpha val="43137"/>
                    </a:srgbClr>
                  </a:outerShdw>
                </a:effectLst>
                <a:latin typeface="+mn-lt"/>
                <a:ea typeface="+mn-ea"/>
                <a:cs typeface="+mn-ea"/>
                <a:sym typeface="+mn-lt"/>
              </a:endParaRPr>
            </a:p>
          </p:txBody>
        </p:sp>
        <p:sp>
          <p:nvSpPr>
            <p:cNvPr id="72" name="矩形 71"/>
            <p:cNvSpPr/>
            <p:nvPr/>
          </p:nvSpPr>
          <p:spPr>
            <a:xfrm>
              <a:off x="7502474" y="5196660"/>
              <a:ext cx="2845466" cy="890390"/>
            </a:xfrm>
            <a:prstGeom prst="rect">
              <a:avLst/>
            </a:prstGeom>
          </p:spPr>
          <p:txBody>
            <a:bodyPr wrap="square">
              <a:spAutoFit/>
            </a:bodyPr>
            <a:lstStyle/>
            <a:p>
              <a:pPr marL="182435" indent="-182435" defTabSz="1218418">
                <a:lnSpc>
                  <a:spcPct val="150000"/>
                </a:lnSpc>
                <a:buFont typeface="Arial" panose="020B0604020202020204" pitchFamily="34" charset="0"/>
                <a:buChar char="•"/>
              </a:pPr>
              <a:r>
                <a:rPr kumimoji="1" lang="en-US" altLang="zh-CN" sz="1200" kern="0" dirty="0">
                  <a:solidFill>
                    <a:prstClr val="black"/>
                  </a:solidFill>
                  <a:cs typeface="+mn-ea"/>
                  <a:sym typeface="+mn-lt"/>
                </a:rPr>
                <a:t>DevOps</a:t>
              </a:r>
              <a:r>
                <a:rPr kumimoji="1" lang="zh-CN" altLang="en-US" sz="1200" kern="0" dirty="0">
                  <a:solidFill>
                    <a:prstClr val="black"/>
                  </a:solidFill>
                  <a:cs typeface="+mn-ea"/>
                  <a:sym typeface="+mn-lt"/>
                </a:rPr>
                <a:t>、开源社区合作；</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源于开源，强于开源，回馈开源；</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开放</a:t>
              </a:r>
              <a:r>
                <a:rPr kumimoji="1" lang="en-US" altLang="zh-CN" sz="1200" kern="0" dirty="0">
                  <a:solidFill>
                    <a:prstClr val="black"/>
                  </a:solidFill>
                  <a:cs typeface="+mn-ea"/>
                  <a:sym typeface="+mn-lt"/>
                </a:rPr>
                <a:t>API</a:t>
              </a:r>
              <a:r>
                <a:rPr kumimoji="1" lang="zh-CN" altLang="en-US" sz="1200" kern="0" dirty="0">
                  <a:solidFill>
                    <a:prstClr val="black"/>
                  </a:solidFill>
                  <a:cs typeface="+mn-ea"/>
                  <a:sym typeface="+mn-lt"/>
                </a:rPr>
                <a:t>，分层解耦。</a:t>
              </a:r>
              <a:endParaRPr kumimoji="1" lang="en-US" altLang="zh-CN" sz="1200" kern="0" dirty="0">
                <a:solidFill>
                  <a:prstClr val="black"/>
                </a:solidFill>
                <a:cs typeface="+mn-ea"/>
                <a:sym typeface="+mn-lt"/>
              </a:endParaRPr>
            </a:p>
          </p:txBody>
        </p:sp>
      </p:grpSp>
      <p:sp>
        <p:nvSpPr>
          <p:cNvPr id="5" name="文本框 4"/>
          <p:cNvSpPr txBox="1"/>
          <p:nvPr/>
        </p:nvSpPr>
        <p:spPr>
          <a:xfrm rot="795753">
            <a:off x="4921379" y="1774320"/>
            <a:ext cx="888871" cy="276999"/>
          </a:xfrm>
          <a:prstGeom prst="rect">
            <a:avLst/>
          </a:prstGeom>
          <a:noFill/>
        </p:spPr>
        <p:txBody>
          <a:bodyPr wrap="square" rtlCol="0">
            <a:spAutoFit/>
          </a:bodyPr>
          <a:lstStyle/>
          <a:p>
            <a:r>
              <a:rPr lang="en-US" altLang="zh-CN" sz="1200" b="1" dirty="0" err="1">
                <a:solidFill>
                  <a:srgbClr val="00B0F0"/>
                </a:solidFill>
                <a:cs typeface="+mn-ea"/>
                <a:sym typeface="+mn-lt"/>
              </a:rPr>
              <a:t>Sonatype</a:t>
            </a:r>
            <a:endParaRPr lang="zh-CN" altLang="en-US" sz="1200" b="1" dirty="0">
              <a:solidFill>
                <a:srgbClr val="00B0F0"/>
              </a:solidFill>
              <a:cs typeface="+mn-ea"/>
              <a:sym typeface="+mn-lt"/>
            </a:endParaRPr>
          </a:p>
        </p:txBody>
      </p:sp>
      <p:sp>
        <p:nvSpPr>
          <p:cNvPr id="6" name="文本框 5"/>
          <p:cNvSpPr txBox="1"/>
          <p:nvPr/>
        </p:nvSpPr>
        <p:spPr>
          <a:xfrm>
            <a:off x="5578248" y="2120702"/>
            <a:ext cx="946377" cy="276999"/>
          </a:xfrm>
          <a:prstGeom prst="rect">
            <a:avLst/>
          </a:prstGeom>
          <a:noFill/>
        </p:spPr>
        <p:txBody>
          <a:bodyPr wrap="square" rtlCol="0">
            <a:spAutoFit/>
          </a:bodyPr>
          <a:lstStyle/>
          <a:p>
            <a:r>
              <a:rPr lang="en-US" altLang="zh-CN" sz="1200" b="1" dirty="0">
                <a:solidFill>
                  <a:srgbClr val="00B0F0"/>
                </a:solidFill>
                <a:cs typeface="+mn-ea"/>
                <a:sym typeface="+mn-lt"/>
              </a:rPr>
              <a:t>Jenkins</a:t>
            </a:r>
            <a:endParaRPr lang="zh-CN" altLang="en-US" sz="1200" b="1" dirty="0">
              <a:solidFill>
                <a:srgbClr val="00B0F0"/>
              </a:solidFill>
              <a:cs typeface="+mn-ea"/>
              <a:sym typeface="+mn-lt"/>
            </a:endParaRPr>
          </a:p>
        </p:txBody>
      </p:sp>
      <p:sp>
        <p:nvSpPr>
          <p:cNvPr id="7" name="文本框 6"/>
          <p:cNvSpPr txBox="1"/>
          <p:nvPr/>
        </p:nvSpPr>
        <p:spPr>
          <a:xfrm rot="20373449">
            <a:off x="5288331" y="2884454"/>
            <a:ext cx="701618" cy="276999"/>
          </a:xfrm>
          <a:prstGeom prst="rect">
            <a:avLst/>
          </a:prstGeom>
          <a:noFill/>
        </p:spPr>
        <p:txBody>
          <a:bodyPr wrap="square" rtlCol="0">
            <a:spAutoFit/>
          </a:bodyPr>
          <a:lstStyle/>
          <a:p>
            <a:r>
              <a:rPr lang="en-US" altLang="zh-CN" sz="1200" b="1" dirty="0" err="1">
                <a:solidFill>
                  <a:srgbClr val="00B0F0"/>
                </a:solidFill>
                <a:cs typeface="+mn-ea"/>
                <a:sym typeface="+mn-lt"/>
              </a:rPr>
              <a:t>Gradle</a:t>
            </a:r>
            <a:endParaRPr lang="zh-CN" altLang="en-US" sz="1200" b="1" dirty="0">
              <a:solidFill>
                <a:srgbClr val="00B0F0"/>
              </a:solidFill>
              <a:cs typeface="+mn-ea"/>
              <a:sym typeface="+mn-lt"/>
            </a:endParaRPr>
          </a:p>
        </p:txBody>
      </p:sp>
      <p:sp>
        <p:nvSpPr>
          <p:cNvPr id="8" name="文本框 7"/>
          <p:cNvSpPr txBox="1"/>
          <p:nvPr/>
        </p:nvSpPr>
        <p:spPr>
          <a:xfrm rot="225748">
            <a:off x="5164973" y="1443135"/>
            <a:ext cx="924830" cy="276999"/>
          </a:xfrm>
          <a:prstGeom prst="rect">
            <a:avLst/>
          </a:prstGeom>
          <a:noFill/>
        </p:spPr>
        <p:txBody>
          <a:bodyPr wrap="square" rtlCol="0">
            <a:spAutoFit/>
          </a:bodyPr>
          <a:lstStyle/>
          <a:p>
            <a:r>
              <a:rPr lang="zh-CN" altLang="en-US" sz="1200" dirty="0">
                <a:cs typeface="+mn-ea"/>
                <a:sym typeface="+mn-lt"/>
              </a:rPr>
              <a:t>青软实训</a:t>
            </a:r>
          </a:p>
        </p:txBody>
      </p:sp>
      <p:sp>
        <p:nvSpPr>
          <p:cNvPr id="9" name="文本框 8"/>
          <p:cNvSpPr txBox="1"/>
          <p:nvPr/>
        </p:nvSpPr>
        <p:spPr>
          <a:xfrm rot="864099">
            <a:off x="6003811" y="1633658"/>
            <a:ext cx="992233" cy="276999"/>
          </a:xfrm>
          <a:prstGeom prst="rect">
            <a:avLst/>
          </a:prstGeom>
          <a:noFill/>
        </p:spPr>
        <p:txBody>
          <a:bodyPr wrap="square" rtlCol="0">
            <a:spAutoFit/>
          </a:bodyPr>
          <a:lstStyle/>
          <a:p>
            <a:r>
              <a:rPr lang="en-US" altLang="zh-CN" sz="1200" b="1" dirty="0" err="1">
                <a:cs typeface="+mn-ea"/>
                <a:sym typeface="+mn-lt"/>
              </a:rPr>
              <a:t>LeanSoft</a:t>
            </a:r>
            <a:endParaRPr lang="zh-CN" altLang="en-US" sz="1200" b="1" dirty="0">
              <a:cs typeface="+mn-ea"/>
              <a:sym typeface="+mn-lt"/>
            </a:endParaRPr>
          </a:p>
        </p:txBody>
      </p:sp>
      <p:sp>
        <p:nvSpPr>
          <p:cNvPr id="10" name="文本框 9"/>
          <p:cNvSpPr txBox="1"/>
          <p:nvPr/>
        </p:nvSpPr>
        <p:spPr>
          <a:xfrm rot="21390337">
            <a:off x="6888942" y="1877149"/>
            <a:ext cx="568898" cy="276999"/>
          </a:xfrm>
          <a:prstGeom prst="rect">
            <a:avLst/>
          </a:prstGeom>
          <a:noFill/>
        </p:spPr>
        <p:txBody>
          <a:bodyPr wrap="square" rtlCol="0">
            <a:spAutoFit/>
          </a:bodyPr>
          <a:lstStyle/>
          <a:p>
            <a:r>
              <a:rPr lang="zh-CN" altLang="en-US" sz="1200" dirty="0">
                <a:cs typeface="+mn-ea"/>
                <a:sym typeface="+mn-lt"/>
              </a:rPr>
              <a:t>倍洽</a:t>
            </a:r>
          </a:p>
        </p:txBody>
      </p:sp>
      <p:sp>
        <p:nvSpPr>
          <p:cNvPr id="11" name="文本框 10"/>
          <p:cNvSpPr txBox="1"/>
          <p:nvPr/>
        </p:nvSpPr>
        <p:spPr>
          <a:xfrm>
            <a:off x="7148486" y="2296008"/>
            <a:ext cx="1009815" cy="276999"/>
          </a:xfrm>
          <a:prstGeom prst="rect">
            <a:avLst/>
          </a:prstGeom>
          <a:noFill/>
        </p:spPr>
        <p:txBody>
          <a:bodyPr wrap="square" rtlCol="0">
            <a:spAutoFit/>
          </a:bodyPr>
          <a:lstStyle/>
          <a:p>
            <a:r>
              <a:rPr lang="en-US" altLang="zh-CN" sz="1200" b="1" dirty="0" err="1">
                <a:cs typeface="+mn-ea"/>
                <a:sym typeface="+mn-lt"/>
              </a:rPr>
              <a:t>SoftStone</a:t>
            </a:r>
            <a:endParaRPr lang="zh-CN" altLang="en-US" sz="1200" b="1" dirty="0">
              <a:cs typeface="+mn-ea"/>
              <a:sym typeface="+mn-lt"/>
            </a:endParaRPr>
          </a:p>
        </p:txBody>
      </p:sp>
      <p:sp>
        <p:nvSpPr>
          <p:cNvPr id="12" name="文本框 11"/>
          <p:cNvSpPr txBox="1"/>
          <p:nvPr/>
        </p:nvSpPr>
        <p:spPr>
          <a:xfrm rot="21379529">
            <a:off x="7052886" y="2691108"/>
            <a:ext cx="848190" cy="276999"/>
          </a:xfrm>
          <a:prstGeom prst="rect">
            <a:avLst/>
          </a:prstGeom>
          <a:noFill/>
        </p:spPr>
        <p:txBody>
          <a:bodyPr wrap="square" rtlCol="0">
            <a:spAutoFit/>
          </a:bodyPr>
          <a:lstStyle/>
          <a:p>
            <a:r>
              <a:rPr lang="zh-CN" altLang="en-US" sz="1200" dirty="0">
                <a:cs typeface="+mn-ea"/>
                <a:sym typeface="+mn-lt"/>
              </a:rPr>
              <a:t>中软国际</a:t>
            </a:r>
          </a:p>
        </p:txBody>
      </p:sp>
      <p:sp>
        <p:nvSpPr>
          <p:cNvPr id="13" name="文本框 12"/>
          <p:cNvSpPr txBox="1"/>
          <p:nvPr/>
        </p:nvSpPr>
        <p:spPr>
          <a:xfrm rot="20326055">
            <a:off x="6597481" y="3033193"/>
            <a:ext cx="810556" cy="276999"/>
          </a:xfrm>
          <a:prstGeom prst="rect">
            <a:avLst/>
          </a:prstGeom>
          <a:noFill/>
        </p:spPr>
        <p:txBody>
          <a:bodyPr wrap="square" rtlCol="0">
            <a:spAutoFit/>
          </a:bodyPr>
          <a:lstStyle/>
          <a:p>
            <a:r>
              <a:rPr lang="en-US" altLang="zh-CN" sz="1200" b="1" dirty="0" err="1">
                <a:cs typeface="+mn-ea"/>
                <a:sym typeface="+mn-lt"/>
              </a:rPr>
              <a:t>TestBird</a:t>
            </a:r>
            <a:endParaRPr lang="zh-CN" altLang="en-US" sz="1200" b="1" dirty="0">
              <a:cs typeface="+mn-ea"/>
              <a:sym typeface="+mn-lt"/>
            </a:endParaRPr>
          </a:p>
        </p:txBody>
      </p:sp>
      <p:sp>
        <p:nvSpPr>
          <p:cNvPr id="14" name="文本框 13"/>
          <p:cNvSpPr txBox="1"/>
          <p:nvPr/>
        </p:nvSpPr>
        <p:spPr>
          <a:xfrm rot="20981229">
            <a:off x="5923635" y="3301364"/>
            <a:ext cx="839115" cy="276999"/>
          </a:xfrm>
          <a:prstGeom prst="rect">
            <a:avLst/>
          </a:prstGeom>
          <a:noFill/>
        </p:spPr>
        <p:txBody>
          <a:bodyPr wrap="square" rtlCol="0">
            <a:spAutoFit/>
          </a:bodyPr>
          <a:lstStyle/>
          <a:p>
            <a:r>
              <a:rPr lang="zh-CN" altLang="en-US" sz="1200" dirty="0">
                <a:cs typeface="+mn-ea"/>
                <a:sym typeface="+mn-lt"/>
              </a:rPr>
              <a:t>解放号</a:t>
            </a:r>
          </a:p>
        </p:txBody>
      </p:sp>
      <p:sp>
        <p:nvSpPr>
          <p:cNvPr id="15" name="文本框 14"/>
          <p:cNvSpPr txBox="1"/>
          <p:nvPr/>
        </p:nvSpPr>
        <p:spPr>
          <a:xfrm>
            <a:off x="4987183" y="1121817"/>
            <a:ext cx="796600" cy="276999"/>
          </a:xfrm>
          <a:prstGeom prst="rect">
            <a:avLst/>
          </a:prstGeom>
          <a:noFill/>
        </p:spPr>
        <p:txBody>
          <a:bodyPr wrap="square" rtlCol="0">
            <a:spAutoFit/>
          </a:bodyPr>
          <a:lstStyle/>
          <a:p>
            <a:r>
              <a:rPr lang="zh-CN" altLang="en-US" sz="1200" dirty="0">
                <a:solidFill>
                  <a:schemeClr val="bg1"/>
                </a:solidFill>
                <a:cs typeface="+mn-ea"/>
                <a:sym typeface="+mn-lt"/>
              </a:rPr>
              <a:t>猪八戒</a:t>
            </a:r>
          </a:p>
        </p:txBody>
      </p:sp>
      <p:sp>
        <p:nvSpPr>
          <p:cNvPr id="115" name="文本框 114"/>
          <p:cNvSpPr txBox="1"/>
          <p:nvPr/>
        </p:nvSpPr>
        <p:spPr>
          <a:xfrm>
            <a:off x="5311033" y="3407817"/>
            <a:ext cx="796600" cy="276999"/>
          </a:xfrm>
          <a:prstGeom prst="rect">
            <a:avLst/>
          </a:prstGeom>
          <a:noFill/>
        </p:spPr>
        <p:txBody>
          <a:bodyPr wrap="square" rtlCol="0">
            <a:spAutoFit/>
          </a:bodyPr>
          <a:lstStyle/>
          <a:p>
            <a:r>
              <a:rPr lang="zh-CN" altLang="en-US" sz="1200" dirty="0">
                <a:cs typeface="+mn-ea"/>
                <a:sym typeface="+mn-lt"/>
              </a:rPr>
              <a:t>猪八戒</a:t>
            </a:r>
          </a:p>
        </p:txBody>
      </p:sp>
      <p:sp>
        <p:nvSpPr>
          <p:cNvPr id="147" name="文本框 146"/>
          <p:cNvSpPr txBox="1"/>
          <p:nvPr/>
        </p:nvSpPr>
        <p:spPr>
          <a:xfrm rot="532777">
            <a:off x="5720213" y="1170943"/>
            <a:ext cx="1009815" cy="276999"/>
          </a:xfrm>
          <a:prstGeom prst="rect">
            <a:avLst/>
          </a:prstGeom>
          <a:noFill/>
        </p:spPr>
        <p:txBody>
          <a:bodyPr wrap="square" rtlCol="0">
            <a:spAutoFit/>
          </a:bodyPr>
          <a:lstStyle/>
          <a:p>
            <a:r>
              <a:rPr lang="en-US" altLang="zh-CN" sz="1200" b="1" dirty="0" err="1">
                <a:solidFill>
                  <a:schemeClr val="bg1"/>
                </a:solidFill>
                <a:cs typeface="+mn-ea"/>
                <a:sym typeface="+mn-lt"/>
              </a:rPr>
              <a:t>SoftStone</a:t>
            </a:r>
            <a:endParaRPr lang="zh-CN" altLang="en-US" sz="1200" b="1" dirty="0">
              <a:solidFill>
                <a:schemeClr val="bg1"/>
              </a:solidFill>
              <a:cs typeface="+mn-ea"/>
              <a:sym typeface="+mn-lt"/>
            </a:endParaRPr>
          </a:p>
        </p:txBody>
      </p:sp>
      <p:sp>
        <p:nvSpPr>
          <p:cNvPr id="148" name="文本框 147"/>
          <p:cNvSpPr txBox="1"/>
          <p:nvPr/>
        </p:nvSpPr>
        <p:spPr>
          <a:xfrm rot="1023776">
            <a:off x="6646368" y="1338524"/>
            <a:ext cx="848190" cy="276999"/>
          </a:xfrm>
          <a:prstGeom prst="rect">
            <a:avLst/>
          </a:prstGeom>
          <a:noFill/>
        </p:spPr>
        <p:txBody>
          <a:bodyPr wrap="square" rtlCol="0">
            <a:spAutoFit/>
          </a:bodyPr>
          <a:lstStyle/>
          <a:p>
            <a:r>
              <a:rPr lang="zh-CN" altLang="en-US" sz="1200" dirty="0">
                <a:solidFill>
                  <a:schemeClr val="bg1"/>
                </a:solidFill>
                <a:cs typeface="+mn-ea"/>
                <a:sym typeface="+mn-lt"/>
              </a:rPr>
              <a:t>中软国际</a:t>
            </a:r>
          </a:p>
        </p:txBody>
      </p:sp>
      <p:sp>
        <p:nvSpPr>
          <p:cNvPr id="17" name="文本框 16"/>
          <p:cNvSpPr txBox="1"/>
          <p:nvPr/>
        </p:nvSpPr>
        <p:spPr>
          <a:xfrm rot="1784711">
            <a:off x="7392215" y="1647455"/>
            <a:ext cx="802460" cy="276999"/>
          </a:xfrm>
          <a:prstGeom prst="rect">
            <a:avLst/>
          </a:prstGeom>
          <a:noFill/>
        </p:spPr>
        <p:txBody>
          <a:bodyPr wrap="square" rtlCol="0">
            <a:spAutoFit/>
          </a:bodyPr>
          <a:lstStyle/>
          <a:p>
            <a:r>
              <a:rPr lang="zh-CN" altLang="en-US" sz="1200" dirty="0">
                <a:solidFill>
                  <a:schemeClr val="bg1"/>
                </a:solidFill>
                <a:cs typeface="+mn-ea"/>
                <a:sym typeface="+mn-lt"/>
              </a:rPr>
              <a:t>开</a:t>
            </a:r>
            <a:r>
              <a:rPr lang="zh-CN" altLang="en-US" sz="1200" b="1" dirty="0">
                <a:solidFill>
                  <a:schemeClr val="bg1"/>
                </a:solidFill>
                <a:cs typeface="+mn-ea"/>
                <a:sym typeface="+mn-lt"/>
              </a:rPr>
              <a:t>源</a:t>
            </a:r>
            <a:r>
              <a:rPr lang="zh-CN" altLang="en-US" sz="1200" dirty="0">
                <a:solidFill>
                  <a:schemeClr val="bg1"/>
                </a:solidFill>
                <a:cs typeface="+mn-ea"/>
                <a:sym typeface="+mn-lt"/>
              </a:rPr>
              <a:t>社</a:t>
            </a:r>
          </a:p>
        </p:txBody>
      </p:sp>
      <p:sp>
        <p:nvSpPr>
          <p:cNvPr id="150" name="文本框 149"/>
          <p:cNvSpPr txBox="1"/>
          <p:nvPr/>
        </p:nvSpPr>
        <p:spPr>
          <a:xfrm rot="1988351">
            <a:off x="7890599" y="2055851"/>
            <a:ext cx="946377" cy="276999"/>
          </a:xfrm>
          <a:prstGeom prst="rect">
            <a:avLst/>
          </a:prstGeom>
          <a:noFill/>
        </p:spPr>
        <p:txBody>
          <a:bodyPr wrap="square" rtlCol="0">
            <a:spAutoFit/>
          </a:bodyPr>
          <a:lstStyle/>
          <a:p>
            <a:r>
              <a:rPr lang="en-US" altLang="zh-CN" sz="1200" b="1" dirty="0">
                <a:solidFill>
                  <a:schemeClr val="bg1"/>
                </a:solidFill>
                <a:cs typeface="+mn-ea"/>
                <a:sym typeface="+mn-lt"/>
              </a:rPr>
              <a:t>Jenkins</a:t>
            </a:r>
            <a:endParaRPr lang="zh-CN" altLang="en-US" sz="1200" b="1" dirty="0">
              <a:solidFill>
                <a:schemeClr val="bg1"/>
              </a:solidFill>
              <a:cs typeface="+mn-ea"/>
              <a:sym typeface="+mn-lt"/>
            </a:endParaRPr>
          </a:p>
        </p:txBody>
      </p:sp>
      <p:sp>
        <p:nvSpPr>
          <p:cNvPr id="156" name="文本框 155"/>
          <p:cNvSpPr txBox="1"/>
          <p:nvPr/>
        </p:nvSpPr>
        <p:spPr>
          <a:xfrm rot="1658250">
            <a:off x="8626736" y="2002801"/>
            <a:ext cx="672435" cy="278357"/>
          </a:xfrm>
          <a:prstGeom prst="rect">
            <a:avLst/>
          </a:prstGeom>
          <a:noFill/>
        </p:spPr>
        <p:txBody>
          <a:bodyPr wrap="square" rtlCol="0">
            <a:spAutoFit/>
          </a:bodyPr>
          <a:lstStyle/>
          <a:p>
            <a:pPr defTabSz="1218418"/>
            <a:r>
              <a:rPr lang="en-US" altLang="zh-CN" sz="1200" b="1" dirty="0">
                <a:solidFill>
                  <a:prstClr val="white"/>
                </a:solidFill>
                <a:cs typeface="+mn-ea"/>
                <a:sym typeface="+mn-lt"/>
              </a:rPr>
              <a:t>Dora</a:t>
            </a:r>
            <a:endParaRPr lang="zh-CN" altLang="en-US" sz="1200" b="1" dirty="0">
              <a:solidFill>
                <a:prstClr val="white"/>
              </a:solidFill>
              <a:cs typeface="+mn-ea"/>
              <a:sym typeface="+mn-lt"/>
            </a:endParaRPr>
          </a:p>
        </p:txBody>
      </p:sp>
      <p:sp>
        <p:nvSpPr>
          <p:cNvPr id="157" name="文本框 156"/>
          <p:cNvSpPr txBox="1"/>
          <p:nvPr/>
        </p:nvSpPr>
        <p:spPr>
          <a:xfrm rot="20131770">
            <a:off x="7998865" y="2735943"/>
            <a:ext cx="888871" cy="276999"/>
          </a:xfrm>
          <a:prstGeom prst="rect">
            <a:avLst/>
          </a:prstGeom>
          <a:noFill/>
        </p:spPr>
        <p:txBody>
          <a:bodyPr wrap="square" rtlCol="0">
            <a:spAutoFit/>
          </a:bodyPr>
          <a:lstStyle/>
          <a:p>
            <a:r>
              <a:rPr lang="en-US" altLang="zh-CN" sz="1200" b="1" dirty="0" err="1">
                <a:solidFill>
                  <a:schemeClr val="bg1"/>
                </a:solidFill>
                <a:cs typeface="+mn-ea"/>
                <a:sym typeface="+mn-lt"/>
              </a:rPr>
              <a:t>Sonatype</a:t>
            </a:r>
            <a:endParaRPr lang="zh-CN" altLang="en-US" sz="1200" b="1" dirty="0">
              <a:solidFill>
                <a:schemeClr val="bg1"/>
              </a:solidFill>
              <a:cs typeface="+mn-ea"/>
              <a:sym typeface="+mn-lt"/>
            </a:endParaRPr>
          </a:p>
        </p:txBody>
      </p:sp>
      <p:sp>
        <p:nvSpPr>
          <p:cNvPr id="158" name="文本框 157"/>
          <p:cNvSpPr txBox="1"/>
          <p:nvPr/>
        </p:nvSpPr>
        <p:spPr>
          <a:xfrm rot="20342428">
            <a:off x="7538586" y="3244233"/>
            <a:ext cx="1182297" cy="276999"/>
          </a:xfrm>
          <a:prstGeom prst="rect">
            <a:avLst/>
          </a:prstGeom>
          <a:noFill/>
        </p:spPr>
        <p:txBody>
          <a:bodyPr wrap="square" rtlCol="0">
            <a:spAutoFit/>
          </a:bodyPr>
          <a:lstStyle/>
          <a:p>
            <a:r>
              <a:rPr lang="zh-CN" altLang="en-US" sz="1200" dirty="0">
                <a:solidFill>
                  <a:schemeClr val="bg1"/>
                </a:solidFill>
                <a:cs typeface="+mn-ea"/>
                <a:sym typeface="+mn-lt"/>
              </a:rPr>
              <a:t>大连理工大学</a:t>
            </a:r>
          </a:p>
        </p:txBody>
      </p:sp>
      <p:sp>
        <p:nvSpPr>
          <p:cNvPr id="159" name="文本框 158"/>
          <p:cNvSpPr txBox="1"/>
          <p:nvPr/>
        </p:nvSpPr>
        <p:spPr>
          <a:xfrm rot="20852867">
            <a:off x="6787610" y="3442531"/>
            <a:ext cx="888871" cy="461665"/>
          </a:xfrm>
          <a:prstGeom prst="rect">
            <a:avLst/>
          </a:prstGeom>
          <a:noFill/>
        </p:spPr>
        <p:txBody>
          <a:bodyPr wrap="square" rtlCol="0">
            <a:spAutoFit/>
          </a:bodyPr>
          <a:lstStyle/>
          <a:p>
            <a:r>
              <a:rPr lang="zh-CN" altLang="en-US" sz="1200" dirty="0">
                <a:solidFill>
                  <a:schemeClr val="bg1"/>
                </a:solidFill>
                <a:cs typeface="+mn-ea"/>
                <a:sym typeface="+mn-lt"/>
              </a:rPr>
              <a:t>北京航空航天大学</a:t>
            </a:r>
          </a:p>
        </p:txBody>
      </p:sp>
      <p:sp>
        <p:nvSpPr>
          <p:cNvPr id="161" name="文本框 160"/>
          <p:cNvSpPr txBox="1"/>
          <p:nvPr/>
        </p:nvSpPr>
        <p:spPr>
          <a:xfrm rot="21104755">
            <a:off x="5932423" y="3688600"/>
            <a:ext cx="888871" cy="276999"/>
          </a:xfrm>
          <a:prstGeom prst="rect">
            <a:avLst/>
          </a:prstGeom>
          <a:noFill/>
        </p:spPr>
        <p:txBody>
          <a:bodyPr wrap="square" rtlCol="0">
            <a:spAutoFit/>
          </a:bodyPr>
          <a:lstStyle/>
          <a:p>
            <a:r>
              <a:rPr lang="zh-CN" altLang="en-US" sz="1200" dirty="0">
                <a:solidFill>
                  <a:schemeClr val="bg1"/>
                </a:solidFill>
                <a:cs typeface="+mn-ea"/>
                <a:sym typeface="+mn-lt"/>
              </a:rPr>
              <a:t>南开大学</a:t>
            </a:r>
          </a:p>
        </p:txBody>
      </p:sp>
      <p:sp>
        <p:nvSpPr>
          <p:cNvPr id="162" name="文本框 161"/>
          <p:cNvSpPr txBox="1"/>
          <p:nvPr/>
        </p:nvSpPr>
        <p:spPr>
          <a:xfrm>
            <a:off x="5006392" y="3756980"/>
            <a:ext cx="888871" cy="276999"/>
          </a:xfrm>
          <a:prstGeom prst="rect">
            <a:avLst/>
          </a:prstGeom>
          <a:noFill/>
        </p:spPr>
        <p:txBody>
          <a:bodyPr wrap="square" rtlCol="0">
            <a:spAutoFit/>
          </a:bodyPr>
          <a:lstStyle/>
          <a:p>
            <a:r>
              <a:rPr lang="zh-CN" altLang="en-US" sz="1200" dirty="0">
                <a:solidFill>
                  <a:schemeClr val="bg1"/>
                </a:solidFill>
                <a:cs typeface="+mn-ea"/>
                <a:sym typeface="+mn-lt"/>
              </a:rPr>
              <a:t>北京大学</a:t>
            </a:r>
          </a:p>
        </p:txBody>
      </p:sp>
    </p:spTree>
    <p:extLst>
      <p:ext uri="{BB962C8B-B14F-4D97-AF65-F5344CB8AC3E}">
        <p14:creationId xmlns:p14="http://schemas.microsoft.com/office/powerpoint/2010/main" val="721043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800" dirty="0">
                <a:latin typeface="+mn-lt"/>
                <a:ea typeface="+mn-ea"/>
                <a:cs typeface="+mn-ea"/>
                <a:sym typeface="+mn-lt"/>
              </a:rPr>
              <a:t>（单选）以下是</a:t>
            </a:r>
            <a:r>
              <a:rPr lang="en-US" altLang="zh-CN" sz="1800" dirty="0">
                <a:latin typeface="+mn-lt"/>
                <a:ea typeface="+mn-ea"/>
                <a:cs typeface="+mn-ea"/>
                <a:sym typeface="+mn-lt"/>
              </a:rPr>
              <a:t>Scrum</a:t>
            </a:r>
            <a:r>
              <a:rPr lang="zh-CN" altLang="en-US" sz="1800" dirty="0">
                <a:latin typeface="+mn-lt"/>
                <a:ea typeface="+mn-ea"/>
                <a:cs typeface="+mn-ea"/>
                <a:sym typeface="+mn-lt"/>
              </a:rPr>
              <a:t>三大特点的是（     ）。</a:t>
            </a:r>
            <a:endParaRPr lang="en-US" altLang="zh-CN" sz="1800" dirty="0">
              <a:latin typeface="+mn-lt"/>
              <a:ea typeface="+mn-ea"/>
              <a:cs typeface="+mn-ea"/>
              <a:sym typeface="+mn-lt"/>
            </a:endParaRPr>
          </a:p>
          <a:p>
            <a:pPr lvl="1"/>
            <a:r>
              <a:rPr lang="zh-CN" altLang="en-US" sz="1600" dirty="0">
                <a:latin typeface="+mn-lt"/>
                <a:ea typeface="+mn-ea"/>
                <a:cs typeface="+mn-ea"/>
                <a:sym typeface="+mn-lt"/>
              </a:rPr>
              <a:t>“可能性的”艺术；</a:t>
            </a:r>
          </a:p>
          <a:p>
            <a:pPr lvl="1"/>
            <a:r>
              <a:rPr lang="zh-CN" altLang="en-US" sz="1600" dirty="0">
                <a:latin typeface="+mn-lt"/>
                <a:ea typeface="+mn-ea"/>
                <a:cs typeface="+mn-ea"/>
                <a:sym typeface="+mn-lt"/>
              </a:rPr>
              <a:t>团队自组织，自管理；</a:t>
            </a:r>
            <a:endParaRPr lang="en-US" altLang="zh-CN" sz="1600" dirty="0">
              <a:latin typeface="+mn-lt"/>
              <a:ea typeface="+mn-ea"/>
              <a:cs typeface="+mn-ea"/>
              <a:sym typeface="+mn-lt"/>
            </a:endParaRPr>
          </a:p>
          <a:p>
            <a:pPr lvl="1"/>
            <a:r>
              <a:rPr lang="zh-CN" altLang="en-US" sz="1600" dirty="0">
                <a:latin typeface="+mn-lt"/>
                <a:ea typeface="+mn-ea"/>
                <a:cs typeface="+mn-ea"/>
                <a:sym typeface="+mn-lt"/>
              </a:rPr>
              <a:t>时间是固定的，功能和资源是可变的；</a:t>
            </a:r>
          </a:p>
          <a:p>
            <a:pPr lvl="1"/>
            <a:r>
              <a:rPr lang="zh-CN" altLang="en-US" sz="1600" dirty="0">
                <a:latin typeface="+mn-lt"/>
                <a:ea typeface="+mn-ea"/>
                <a:cs typeface="+mn-ea"/>
                <a:sym typeface="+mn-lt"/>
              </a:rPr>
              <a:t>面对面沟通。</a:t>
            </a:r>
          </a:p>
          <a:p>
            <a:r>
              <a:rPr lang="zh-CN" altLang="en-US" sz="1800" dirty="0">
                <a:latin typeface="+mn-lt"/>
                <a:ea typeface="+mn-ea"/>
                <a:cs typeface="+mn-ea"/>
                <a:sym typeface="+mn-lt"/>
              </a:rPr>
              <a:t>（多选）</a:t>
            </a:r>
            <a:r>
              <a:rPr lang="en-US" altLang="zh-CN" sz="1800" dirty="0">
                <a:latin typeface="+mn-lt"/>
                <a:ea typeface="+mn-ea"/>
                <a:cs typeface="+mn-ea"/>
                <a:sym typeface="+mn-lt"/>
              </a:rPr>
              <a:t>Scrum</a:t>
            </a:r>
            <a:r>
              <a:rPr lang="zh-CN" altLang="en-US" sz="1800" dirty="0">
                <a:latin typeface="+mn-lt"/>
                <a:ea typeface="+mn-ea"/>
                <a:cs typeface="+mn-ea"/>
                <a:sym typeface="+mn-lt"/>
              </a:rPr>
              <a:t>团队模型的三种角色是（     ）。</a:t>
            </a:r>
            <a:endParaRPr lang="en-US" altLang="zh-CN" sz="1800" dirty="0">
              <a:latin typeface="+mn-lt"/>
              <a:ea typeface="+mn-ea"/>
              <a:cs typeface="+mn-ea"/>
              <a:sym typeface="+mn-lt"/>
            </a:endParaRPr>
          </a:p>
          <a:p>
            <a:pPr lvl="1"/>
            <a:r>
              <a:rPr lang="en-US" altLang="zh-CN" sz="1600" dirty="0">
                <a:latin typeface="+mn-lt"/>
                <a:ea typeface="+mn-ea"/>
                <a:cs typeface="+mn-ea"/>
                <a:sym typeface="+mn-lt"/>
              </a:rPr>
              <a:t>Scrum Master</a:t>
            </a:r>
            <a:r>
              <a:rPr lang="zh-CN" altLang="en-US" sz="1600" dirty="0">
                <a:latin typeface="+mn-lt"/>
                <a:ea typeface="+mn-ea"/>
                <a:cs typeface="+mn-ea"/>
                <a:sym typeface="+mn-lt"/>
              </a:rPr>
              <a:t>；</a:t>
            </a:r>
          </a:p>
          <a:p>
            <a:pPr lvl="1"/>
            <a:r>
              <a:rPr lang="en-US" altLang="zh-CN" sz="1600" dirty="0">
                <a:latin typeface="+mn-lt"/>
                <a:ea typeface="+mn-ea"/>
                <a:cs typeface="+mn-ea"/>
                <a:sym typeface="+mn-lt"/>
              </a:rPr>
              <a:t>Project Manager</a:t>
            </a:r>
            <a:r>
              <a:rPr lang="zh-CN" altLang="en-US" sz="1600" dirty="0">
                <a:latin typeface="+mn-lt"/>
                <a:ea typeface="+mn-ea"/>
                <a:cs typeface="+mn-ea"/>
                <a:sym typeface="+mn-lt"/>
              </a:rPr>
              <a:t>；</a:t>
            </a:r>
            <a:endParaRPr lang="en-US" altLang="zh-CN" sz="1600" dirty="0">
              <a:latin typeface="+mn-lt"/>
              <a:ea typeface="+mn-ea"/>
              <a:cs typeface="+mn-ea"/>
              <a:sym typeface="+mn-lt"/>
            </a:endParaRPr>
          </a:p>
          <a:p>
            <a:pPr lvl="1"/>
            <a:r>
              <a:rPr lang="en-US" altLang="zh-CN" sz="1600" dirty="0">
                <a:latin typeface="+mn-lt"/>
                <a:ea typeface="+mn-ea"/>
                <a:cs typeface="+mn-ea"/>
                <a:sym typeface="+mn-lt"/>
              </a:rPr>
              <a:t>Product Owner</a:t>
            </a:r>
            <a:r>
              <a:rPr lang="zh-CN" altLang="en-US" sz="1600" dirty="0">
                <a:latin typeface="+mn-lt"/>
                <a:ea typeface="+mn-ea"/>
                <a:cs typeface="+mn-ea"/>
                <a:sym typeface="+mn-lt"/>
              </a:rPr>
              <a:t>；</a:t>
            </a:r>
          </a:p>
          <a:p>
            <a:pPr lvl="1"/>
            <a:r>
              <a:rPr lang="zh-CN" altLang="en-US" sz="1600" dirty="0">
                <a:latin typeface="+mn-lt"/>
                <a:ea typeface="+mn-ea"/>
                <a:cs typeface="+mn-ea"/>
                <a:sym typeface="+mn-lt"/>
              </a:rPr>
              <a:t>团队。</a:t>
            </a: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2155382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AutoNum type="arabicPeriod" startAt="3"/>
            </a:pPr>
            <a:r>
              <a:rPr lang="zh-CN" altLang="en-US" sz="1800" dirty="0">
                <a:latin typeface="+mn-lt"/>
                <a:ea typeface="+mn-ea"/>
                <a:cs typeface="+mn-ea"/>
                <a:sym typeface="+mn-lt"/>
              </a:rPr>
              <a:t>（单选）以下是</a:t>
            </a:r>
            <a:r>
              <a:rPr lang="en-US" altLang="zh-CN" sz="1800" dirty="0" err="1">
                <a:latin typeface="+mn-lt"/>
                <a:ea typeface="+mn-ea"/>
                <a:cs typeface="+mn-ea"/>
                <a:sym typeface="+mn-lt"/>
              </a:rPr>
              <a:t>DevOps</a:t>
            </a:r>
            <a:r>
              <a:rPr lang="zh-CN" altLang="en-US" sz="1800" dirty="0">
                <a:latin typeface="+mn-lt"/>
                <a:ea typeface="+mn-ea"/>
                <a:cs typeface="+mn-ea"/>
                <a:sym typeface="+mn-lt"/>
              </a:rPr>
              <a:t>知识体系构成部分的是（     ）。</a:t>
            </a:r>
            <a:endParaRPr lang="en-US" altLang="zh-CN" sz="1800" dirty="0">
              <a:latin typeface="+mn-lt"/>
              <a:ea typeface="+mn-ea"/>
              <a:cs typeface="+mn-ea"/>
              <a:sym typeface="+mn-lt"/>
            </a:endParaRPr>
          </a:p>
          <a:p>
            <a:pPr lvl="1"/>
            <a:r>
              <a:rPr lang="zh-CN" altLang="en-US" sz="1600" dirty="0">
                <a:latin typeface="+mn-lt"/>
                <a:ea typeface="+mn-ea"/>
                <a:cs typeface="+mn-ea"/>
                <a:sym typeface="+mn-lt"/>
              </a:rPr>
              <a:t>敏捷管理、持续交付、</a:t>
            </a:r>
            <a:r>
              <a:rPr lang="en-US" altLang="zh-CN" sz="1600" dirty="0">
                <a:latin typeface="+mn-lt"/>
                <a:ea typeface="+mn-ea"/>
                <a:cs typeface="+mn-ea"/>
                <a:sym typeface="+mn-lt"/>
              </a:rPr>
              <a:t>IT</a:t>
            </a:r>
            <a:r>
              <a:rPr lang="zh-CN" altLang="en-US" sz="1600" dirty="0">
                <a:latin typeface="+mn-lt"/>
                <a:ea typeface="+mn-ea"/>
                <a:cs typeface="+mn-ea"/>
                <a:sym typeface="+mn-lt"/>
              </a:rPr>
              <a:t>服务管理（</a:t>
            </a:r>
            <a:r>
              <a:rPr lang="en-US" altLang="zh-CN" sz="1600" dirty="0">
                <a:latin typeface="+mn-lt"/>
                <a:ea typeface="+mn-ea"/>
                <a:cs typeface="+mn-ea"/>
                <a:sym typeface="+mn-lt"/>
              </a:rPr>
              <a:t>ITSM</a:t>
            </a:r>
            <a:r>
              <a:rPr lang="zh-CN" altLang="en-US" sz="1600" dirty="0">
                <a:latin typeface="+mn-lt"/>
                <a:ea typeface="+mn-ea"/>
                <a:cs typeface="+mn-ea"/>
                <a:sym typeface="+mn-lt"/>
              </a:rPr>
              <a:t>）、精益管理（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敏捷管理、持续交付、团队管理、精益管理（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敏捷管理、项目交付、</a:t>
            </a:r>
            <a:r>
              <a:rPr lang="en-US" altLang="zh-CN" sz="1600" dirty="0">
                <a:latin typeface="+mn-lt"/>
                <a:ea typeface="+mn-ea"/>
                <a:cs typeface="+mn-ea"/>
                <a:sym typeface="+mn-lt"/>
              </a:rPr>
              <a:t>IT</a:t>
            </a:r>
            <a:r>
              <a:rPr lang="zh-CN" altLang="en-US" sz="1600" dirty="0">
                <a:latin typeface="+mn-lt"/>
                <a:ea typeface="+mn-ea"/>
                <a:cs typeface="+mn-ea"/>
                <a:sym typeface="+mn-lt"/>
              </a:rPr>
              <a:t>服务管理（</a:t>
            </a:r>
            <a:r>
              <a:rPr lang="en-US" altLang="zh-CN" sz="1600" dirty="0">
                <a:latin typeface="+mn-lt"/>
                <a:ea typeface="+mn-ea"/>
                <a:cs typeface="+mn-ea"/>
                <a:sym typeface="+mn-lt"/>
              </a:rPr>
              <a:t>ITSM</a:t>
            </a:r>
            <a:r>
              <a:rPr lang="zh-CN" altLang="en-US" sz="1600" dirty="0">
                <a:latin typeface="+mn-lt"/>
                <a:ea typeface="+mn-ea"/>
                <a:cs typeface="+mn-ea"/>
                <a:sym typeface="+mn-lt"/>
              </a:rPr>
              <a:t>）、精益管理（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敏捷管理、项目交付、团队管理、精益管理（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endParaRPr lang="en-US" altLang="zh-CN" sz="1600" dirty="0">
              <a:latin typeface="+mn-lt"/>
              <a:ea typeface="+mn-ea"/>
              <a:cs typeface="+mn-ea"/>
              <a:sym typeface="+mn-lt"/>
            </a:endParaRPr>
          </a:p>
          <a:p>
            <a:pPr>
              <a:buAutoNum type="arabicPeriod" startAt="3"/>
            </a:pPr>
            <a:r>
              <a:rPr lang="zh-CN" altLang="en-US" dirty="0">
                <a:latin typeface="+mn-lt"/>
                <a:ea typeface="+mn-ea"/>
                <a:cs typeface="+mn-ea"/>
                <a:sym typeface="+mn-lt"/>
              </a:rPr>
              <a:t>（多选）以下关于华为云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框架描述正确的是（     ）。</a:t>
            </a:r>
            <a:endParaRPr lang="en-US" altLang="zh-CN" dirty="0">
              <a:latin typeface="+mn-lt"/>
              <a:ea typeface="+mn-ea"/>
              <a:cs typeface="+mn-ea"/>
              <a:sym typeface="+mn-lt"/>
            </a:endParaRPr>
          </a:p>
          <a:p>
            <a:pPr lvl="1"/>
            <a:r>
              <a:rPr lang="zh-CN" altLang="en-US" sz="1600" dirty="0">
                <a:latin typeface="+mn-lt"/>
                <a:ea typeface="+mn-ea"/>
                <a:cs typeface="+mn-ea"/>
                <a:sym typeface="+mn-lt"/>
              </a:rPr>
              <a:t>集合业界先进理念，华为</a:t>
            </a:r>
            <a:r>
              <a:rPr lang="en-US" altLang="zh-CN" sz="1600" dirty="0">
                <a:latin typeface="+mn-lt"/>
                <a:ea typeface="+mn-ea"/>
                <a:cs typeface="+mn-ea"/>
                <a:sym typeface="+mn-lt"/>
              </a:rPr>
              <a:t>30</a:t>
            </a:r>
            <a:r>
              <a:rPr lang="zh-CN" altLang="en-US" sz="1600" dirty="0">
                <a:latin typeface="+mn-lt"/>
                <a:ea typeface="+mn-ea"/>
                <a:cs typeface="+mn-ea"/>
                <a:sym typeface="+mn-lt"/>
              </a:rPr>
              <a:t>年研发经验，可操作可落地的端到端一站式开发方法论和工具链。</a:t>
            </a:r>
            <a:endParaRPr lang="en-US" altLang="zh-CN" sz="1600" dirty="0">
              <a:latin typeface="+mn-lt"/>
              <a:ea typeface="+mn-ea"/>
              <a:cs typeface="+mn-ea"/>
              <a:sym typeface="+mn-lt"/>
            </a:endParaRPr>
          </a:p>
          <a:p>
            <a:pPr lvl="1"/>
            <a:r>
              <a:rPr lang="zh-CN" altLang="en-US" sz="1600" dirty="0">
                <a:latin typeface="+mn-lt"/>
                <a:ea typeface="+mn-ea"/>
                <a:cs typeface="+mn-ea"/>
                <a:sym typeface="+mn-lt"/>
              </a:rPr>
              <a:t>集华为研发实践、前沿研发理念、先进研发工具于一体，使能软件企业</a:t>
            </a:r>
            <a:r>
              <a:rPr lang="en-US" altLang="zh-CN" sz="1600" dirty="0">
                <a:latin typeface="+mn-lt"/>
                <a:ea typeface="+mn-ea"/>
                <a:cs typeface="+mn-ea"/>
                <a:sym typeface="+mn-lt"/>
              </a:rPr>
              <a:t>/</a:t>
            </a:r>
            <a:r>
              <a:rPr lang="zh-CN" altLang="en-US" sz="1600" dirty="0">
                <a:latin typeface="+mn-lt"/>
                <a:ea typeface="+mn-ea"/>
                <a:cs typeface="+mn-ea"/>
                <a:sym typeface="+mn-lt"/>
              </a:rPr>
              <a:t>开发者简单高效地向最终用户交付有价值的软件。</a:t>
            </a:r>
            <a:endParaRPr lang="en-US" altLang="zh-CN" sz="1600" dirty="0">
              <a:latin typeface="+mn-lt"/>
              <a:ea typeface="+mn-ea"/>
              <a:cs typeface="+mn-ea"/>
              <a:sym typeface="+mn-lt"/>
            </a:endParaRPr>
          </a:p>
          <a:p>
            <a:pPr lvl="1"/>
            <a:r>
              <a:rPr lang="zh-CN" altLang="en-US" sz="1600" dirty="0">
                <a:latin typeface="+mn-lt"/>
                <a:ea typeface="+mn-ea"/>
                <a:cs typeface="+mn-ea"/>
                <a:sym typeface="+mn-lt"/>
              </a:rPr>
              <a:t>端到端工具链服务 </a:t>
            </a:r>
            <a:r>
              <a:rPr lang="en-US" altLang="zh-CN" sz="1600" dirty="0">
                <a:latin typeface="+mn-lt"/>
                <a:ea typeface="+mn-ea"/>
                <a:cs typeface="+mn-ea"/>
                <a:sym typeface="+mn-lt"/>
              </a:rPr>
              <a:t>- </a:t>
            </a:r>
            <a:r>
              <a:rPr lang="zh-CN" altLang="en-US" sz="1600" dirty="0">
                <a:latin typeface="+mn-lt"/>
                <a:ea typeface="+mn-ea"/>
                <a:cs typeface="+mn-ea"/>
                <a:sym typeface="+mn-lt"/>
              </a:rPr>
              <a:t>涵盖软件生命周期环节。</a:t>
            </a: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3191631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Font typeface="+mj-lt"/>
              <a:buAutoNum type="arabicPeriod" startAt="5"/>
            </a:pPr>
            <a:r>
              <a:rPr lang="zh-CN" altLang="en-US" dirty="0">
                <a:latin typeface="+mn-lt"/>
                <a:ea typeface="+mn-ea"/>
                <a:cs typeface="+mn-ea"/>
                <a:sym typeface="+mn-lt"/>
              </a:rPr>
              <a:t>组建</a:t>
            </a:r>
            <a:r>
              <a:rPr lang="en-US" altLang="zh-CN" dirty="0">
                <a:latin typeface="+mn-lt"/>
                <a:ea typeface="+mn-ea"/>
                <a:cs typeface="+mn-ea"/>
                <a:sym typeface="+mn-lt"/>
              </a:rPr>
              <a:t>Scrum</a:t>
            </a:r>
            <a:r>
              <a:rPr lang="zh-CN" altLang="en-US" dirty="0">
                <a:latin typeface="+mn-lt"/>
                <a:ea typeface="+mn-ea"/>
                <a:cs typeface="+mn-ea"/>
                <a:sym typeface="+mn-lt"/>
              </a:rPr>
              <a:t>团队。</a:t>
            </a:r>
            <a:endParaRPr lang="en-US" altLang="zh-CN" dirty="0">
              <a:latin typeface="+mn-lt"/>
              <a:ea typeface="+mn-ea"/>
              <a:cs typeface="+mn-ea"/>
              <a:sym typeface="+mn-lt"/>
            </a:endParaRPr>
          </a:p>
          <a:p>
            <a:pPr marL="401637" lvl="1" indent="0">
              <a:buNone/>
            </a:pPr>
            <a:r>
              <a:rPr lang="zh-CN" altLang="en-US" dirty="0">
                <a:latin typeface="+mn-lt"/>
                <a:ea typeface="+mn-ea"/>
                <a:cs typeface="+mn-ea"/>
                <a:sym typeface="+mn-lt"/>
              </a:rPr>
              <a:t>内容：</a:t>
            </a:r>
          </a:p>
          <a:p>
            <a:pPr lvl="2"/>
            <a:r>
              <a:rPr lang="zh-CN" altLang="en-US" dirty="0">
                <a:latin typeface="+mn-lt"/>
                <a:ea typeface="+mn-ea"/>
                <a:cs typeface="+mn-ea"/>
                <a:sym typeface="+mn-lt"/>
              </a:rPr>
              <a:t>组内讨论，在提供的三个项目中，确定本组所选项目</a:t>
            </a:r>
          </a:p>
          <a:p>
            <a:pPr lvl="2"/>
            <a:r>
              <a:rPr lang="zh-CN" altLang="en-US" dirty="0">
                <a:latin typeface="+mn-lt"/>
                <a:ea typeface="+mn-ea"/>
                <a:cs typeface="+mn-ea"/>
                <a:sym typeface="+mn-lt"/>
              </a:rPr>
              <a:t>组内分配人员角色，组建</a:t>
            </a:r>
            <a:r>
              <a:rPr lang="en-US" altLang="zh-CN" dirty="0">
                <a:latin typeface="+mn-lt"/>
                <a:ea typeface="+mn-ea"/>
                <a:cs typeface="+mn-ea"/>
                <a:sym typeface="+mn-lt"/>
              </a:rPr>
              <a:t>Scrum</a:t>
            </a:r>
            <a:r>
              <a:rPr lang="zh-CN" altLang="en-US" dirty="0">
                <a:latin typeface="+mn-lt"/>
                <a:ea typeface="+mn-ea"/>
                <a:cs typeface="+mn-ea"/>
                <a:sym typeface="+mn-lt"/>
              </a:rPr>
              <a:t>团队</a:t>
            </a:r>
          </a:p>
          <a:p>
            <a:pPr lvl="2"/>
            <a:r>
              <a:rPr lang="zh-CN" altLang="en-US" dirty="0">
                <a:latin typeface="+mn-lt"/>
                <a:ea typeface="+mn-ea"/>
                <a:cs typeface="+mn-ea"/>
                <a:sym typeface="+mn-lt"/>
              </a:rPr>
              <a:t>各角色在小组内阐述自己的角色职责</a:t>
            </a:r>
          </a:p>
          <a:p>
            <a:pPr marL="401637" lvl="1" indent="0">
              <a:buNone/>
            </a:pPr>
            <a:r>
              <a:rPr lang="zh-CN" altLang="en-US" dirty="0">
                <a:latin typeface="+mn-lt"/>
                <a:ea typeface="+mn-ea"/>
                <a:cs typeface="+mn-ea"/>
                <a:sym typeface="+mn-lt"/>
              </a:rPr>
              <a:t>目的：帮助学生了解</a:t>
            </a:r>
            <a:r>
              <a:rPr lang="en-US" altLang="zh-CN" dirty="0">
                <a:latin typeface="+mn-lt"/>
                <a:ea typeface="+mn-ea"/>
                <a:cs typeface="+mn-ea"/>
                <a:sym typeface="+mn-lt"/>
              </a:rPr>
              <a:t>Scrum</a:t>
            </a:r>
            <a:r>
              <a:rPr lang="zh-CN" altLang="en-US" dirty="0">
                <a:latin typeface="+mn-lt"/>
                <a:ea typeface="+mn-ea"/>
                <a:cs typeface="+mn-ea"/>
                <a:sym typeface="+mn-lt"/>
              </a:rPr>
              <a:t>团队的组织架构，并帮助学生理解</a:t>
            </a:r>
            <a:r>
              <a:rPr lang="en-US" altLang="zh-CN" dirty="0">
                <a:latin typeface="+mn-lt"/>
                <a:ea typeface="+mn-ea"/>
                <a:cs typeface="+mn-ea"/>
                <a:sym typeface="+mn-lt"/>
              </a:rPr>
              <a:t>Scrum</a:t>
            </a:r>
            <a:r>
              <a:rPr lang="zh-CN" altLang="en-US" dirty="0">
                <a:latin typeface="+mn-lt"/>
                <a:ea typeface="+mn-ea"/>
                <a:cs typeface="+mn-ea"/>
                <a:sym typeface="+mn-lt"/>
              </a:rPr>
              <a:t>各角色的职责</a:t>
            </a:r>
          </a:p>
          <a:p>
            <a:pPr marL="401637" lvl="1" indent="0">
              <a:buNone/>
            </a:pPr>
            <a:r>
              <a:rPr lang="zh-CN" altLang="en-US" dirty="0">
                <a:latin typeface="+mn-lt"/>
                <a:ea typeface="+mn-ea"/>
                <a:cs typeface="+mn-ea"/>
                <a:sym typeface="+mn-lt"/>
              </a:rPr>
              <a:t>时间：</a:t>
            </a:r>
            <a:r>
              <a:rPr lang="en-US" altLang="zh-CN" dirty="0">
                <a:latin typeface="+mn-lt"/>
                <a:ea typeface="+mn-ea"/>
                <a:cs typeface="+mn-ea"/>
                <a:sym typeface="+mn-lt"/>
              </a:rPr>
              <a:t>10</a:t>
            </a:r>
            <a:r>
              <a:rPr lang="zh-CN" altLang="en-US" dirty="0">
                <a:latin typeface="+mn-lt"/>
                <a:ea typeface="+mn-ea"/>
                <a:cs typeface="+mn-ea"/>
                <a:sym typeface="+mn-lt"/>
              </a:rPr>
              <a:t>分钟</a:t>
            </a: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52111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全球软件产业正在向服务化转型</a:t>
            </a:r>
          </a:p>
        </p:txBody>
      </p:sp>
      <p:sp>
        <p:nvSpPr>
          <p:cNvPr id="31" name="圆角矩形 30"/>
          <p:cNvSpPr/>
          <p:nvPr/>
        </p:nvSpPr>
        <p:spPr>
          <a:xfrm>
            <a:off x="5912924" y="4132209"/>
            <a:ext cx="5529037"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据艾瑞咨询预测：</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中国</a:t>
            </a:r>
            <a:r>
              <a:rPr lang="en-US" altLang="zh-CN" sz="1599" dirty="0">
                <a:solidFill>
                  <a:schemeClr val="bg1"/>
                </a:solidFill>
                <a:cs typeface="+mn-ea"/>
                <a:sym typeface="+mn-lt"/>
              </a:rPr>
              <a:t>SaaS</a:t>
            </a:r>
            <a:r>
              <a:rPr lang="zh-CN" altLang="en-US" sz="1599" dirty="0">
                <a:solidFill>
                  <a:schemeClr val="bg1"/>
                </a:solidFill>
                <a:cs typeface="+mn-ea"/>
                <a:sym typeface="+mn-lt"/>
              </a:rPr>
              <a:t>服务市场规模</a:t>
            </a:r>
            <a:r>
              <a:rPr lang="en-US" altLang="zh-CN" sz="1599" dirty="0">
                <a:solidFill>
                  <a:schemeClr val="bg1"/>
                </a:solidFill>
                <a:cs typeface="+mn-ea"/>
                <a:sym typeface="+mn-lt"/>
              </a:rPr>
              <a:t>2021</a:t>
            </a:r>
            <a:r>
              <a:rPr lang="zh-CN" altLang="en-US" sz="1599" dirty="0">
                <a:solidFill>
                  <a:schemeClr val="bg1"/>
                </a:solidFill>
                <a:cs typeface="+mn-ea"/>
                <a:sym typeface="+mn-lt"/>
              </a:rPr>
              <a:t>年将增长至</a:t>
            </a:r>
            <a:r>
              <a:rPr lang="en-US" altLang="zh-CN" sz="1599" dirty="0">
                <a:solidFill>
                  <a:schemeClr val="bg1"/>
                </a:solidFill>
                <a:cs typeface="+mn-ea"/>
                <a:sym typeface="+mn-lt"/>
              </a:rPr>
              <a:t>654.2</a:t>
            </a:r>
            <a:r>
              <a:rPr lang="zh-CN" altLang="en-US" sz="1599" dirty="0">
                <a:solidFill>
                  <a:schemeClr val="bg1"/>
                </a:solidFill>
                <a:cs typeface="+mn-ea"/>
                <a:sym typeface="+mn-lt"/>
              </a:rPr>
              <a:t>亿元；</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2018 </a:t>
            </a:r>
            <a:r>
              <a:rPr lang="zh-CN" altLang="en-US" sz="1599" dirty="0">
                <a:solidFill>
                  <a:schemeClr val="bg1"/>
                </a:solidFill>
                <a:cs typeface="+mn-ea"/>
                <a:sym typeface="+mn-lt"/>
              </a:rPr>
              <a:t>年中国</a:t>
            </a:r>
            <a:r>
              <a:rPr lang="en-US" altLang="zh-CN" sz="1599" dirty="0">
                <a:solidFill>
                  <a:schemeClr val="bg1"/>
                </a:solidFill>
                <a:cs typeface="+mn-ea"/>
                <a:sym typeface="+mn-lt"/>
              </a:rPr>
              <a:t>SaaS</a:t>
            </a:r>
            <a:r>
              <a:rPr lang="zh-CN" altLang="en-US" sz="1599" dirty="0">
                <a:solidFill>
                  <a:schemeClr val="bg1"/>
                </a:solidFill>
                <a:cs typeface="+mn-ea"/>
                <a:sym typeface="+mn-lt"/>
              </a:rPr>
              <a:t>企业软件市场规模为</a:t>
            </a:r>
            <a:r>
              <a:rPr lang="en-US" altLang="zh-CN" sz="1599" dirty="0">
                <a:solidFill>
                  <a:schemeClr val="bg1"/>
                </a:solidFill>
                <a:cs typeface="+mn-ea"/>
                <a:sym typeface="+mn-lt"/>
              </a:rPr>
              <a:t>243.5</a:t>
            </a:r>
            <a:r>
              <a:rPr lang="zh-CN" altLang="en-US" sz="1599" dirty="0">
                <a:solidFill>
                  <a:schemeClr val="bg1"/>
                </a:solidFill>
                <a:cs typeface="+mn-ea"/>
                <a:sym typeface="+mn-lt"/>
              </a:rPr>
              <a:t>亿元，年复合增长</a:t>
            </a:r>
            <a:r>
              <a:rPr lang="en-US" altLang="zh-CN" sz="1599" dirty="0">
                <a:solidFill>
                  <a:schemeClr val="bg1"/>
                </a:solidFill>
                <a:cs typeface="+mn-ea"/>
                <a:sym typeface="+mn-lt"/>
              </a:rPr>
              <a:t>40%</a:t>
            </a:r>
            <a:r>
              <a:rPr lang="zh-CN" altLang="en-US" sz="1599" dirty="0">
                <a:solidFill>
                  <a:schemeClr val="bg1"/>
                </a:solidFill>
                <a:cs typeface="+mn-ea"/>
                <a:sym typeface="+mn-lt"/>
              </a:rPr>
              <a:t>多。</a:t>
            </a:r>
            <a:endParaRPr lang="en-US" altLang="zh-CN" sz="1599" dirty="0">
              <a:solidFill>
                <a:schemeClr val="bg1"/>
              </a:solidFill>
              <a:cs typeface="+mn-ea"/>
              <a:sym typeface="+mn-lt"/>
            </a:endParaRPr>
          </a:p>
        </p:txBody>
      </p:sp>
      <p:sp>
        <p:nvSpPr>
          <p:cNvPr id="32" name="圆角矩形 31"/>
          <p:cNvSpPr/>
          <p:nvPr/>
        </p:nvSpPr>
        <p:spPr>
          <a:xfrm>
            <a:off x="5912924" y="1285892"/>
            <a:ext cx="5529037" cy="1644920"/>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en-US" altLang="zh-CN" sz="1599" dirty="0" err="1">
                <a:solidFill>
                  <a:schemeClr val="bg1"/>
                </a:solidFill>
                <a:cs typeface="+mn-ea"/>
                <a:sym typeface="+mn-lt"/>
              </a:rPr>
              <a:t>Salesforce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自</a:t>
            </a:r>
            <a:r>
              <a:rPr lang="en-US" altLang="zh-CN" sz="1599" dirty="0">
                <a:solidFill>
                  <a:schemeClr val="bg1"/>
                </a:solidFill>
                <a:cs typeface="+mn-ea"/>
                <a:sym typeface="+mn-lt"/>
              </a:rPr>
              <a:t>1999</a:t>
            </a:r>
            <a:r>
              <a:rPr lang="zh-CN" altLang="en-US" sz="1599" dirty="0">
                <a:solidFill>
                  <a:schemeClr val="bg1"/>
                </a:solidFill>
                <a:cs typeface="+mn-ea"/>
                <a:sym typeface="+mn-lt"/>
              </a:rPr>
              <a:t>年起，</a:t>
            </a:r>
            <a:r>
              <a:rPr lang="en-US" altLang="zh-CN" sz="1599" dirty="0" err="1">
                <a:solidFill>
                  <a:schemeClr val="bg1"/>
                </a:solidFill>
                <a:cs typeface="+mn-ea"/>
                <a:sym typeface="+mn-lt"/>
              </a:rPr>
              <a:t>Salesforce</a:t>
            </a:r>
            <a:r>
              <a:rPr lang="en-US" altLang="zh-CN" sz="1599" dirty="0">
                <a:solidFill>
                  <a:schemeClr val="bg1"/>
                </a:solidFill>
                <a:cs typeface="+mn-ea"/>
                <a:sym typeface="+mn-lt"/>
              </a:rPr>
              <a:t> </a:t>
            </a:r>
            <a:r>
              <a:rPr lang="zh-CN" altLang="en-US" sz="1599" dirty="0">
                <a:solidFill>
                  <a:schemeClr val="bg1"/>
                </a:solidFill>
                <a:cs typeface="+mn-ea"/>
                <a:sym typeface="+mn-lt"/>
              </a:rPr>
              <a:t>一直致力于打造按需定制的全新</a:t>
            </a:r>
            <a:r>
              <a:rPr lang="en-US" altLang="zh-CN" sz="1599" dirty="0" err="1">
                <a:solidFill>
                  <a:schemeClr val="bg1"/>
                </a:solidFill>
                <a:cs typeface="+mn-ea"/>
                <a:sym typeface="+mn-lt"/>
              </a:rPr>
              <a:t>SaaS</a:t>
            </a:r>
            <a:r>
              <a:rPr lang="zh-CN" altLang="en-US" sz="1599" dirty="0">
                <a:solidFill>
                  <a:schemeClr val="bg1"/>
                </a:solidFill>
                <a:cs typeface="+mn-ea"/>
                <a:sym typeface="+mn-lt"/>
              </a:rPr>
              <a:t>商业模式，提倡</a:t>
            </a:r>
            <a:r>
              <a:rPr lang="en-US" altLang="zh-CN" sz="1599" dirty="0">
                <a:solidFill>
                  <a:schemeClr val="bg1"/>
                </a:solidFill>
                <a:cs typeface="+mn-ea"/>
                <a:sym typeface="+mn-lt"/>
              </a:rPr>
              <a:t>“No Software”</a:t>
            </a:r>
            <a:r>
              <a:rPr lang="zh-CN" altLang="en-US" sz="1599" dirty="0">
                <a:solidFill>
                  <a:schemeClr val="bg1"/>
                </a:solidFill>
                <a:cs typeface="+mn-ea"/>
                <a:sym typeface="+mn-lt"/>
              </a:rPr>
              <a:t>，是</a:t>
            </a:r>
            <a:r>
              <a:rPr lang="en-US" altLang="zh-CN" sz="1599" dirty="0" err="1">
                <a:solidFill>
                  <a:schemeClr val="bg1"/>
                </a:solidFill>
                <a:cs typeface="+mn-ea"/>
                <a:sym typeface="+mn-lt"/>
              </a:rPr>
              <a:t>SaaS</a:t>
            </a:r>
            <a:r>
              <a:rPr lang="zh-CN" altLang="en-US" sz="1599" dirty="0">
                <a:solidFill>
                  <a:schemeClr val="bg1"/>
                </a:solidFill>
                <a:cs typeface="+mn-ea"/>
                <a:sym typeface="+mn-lt"/>
              </a:rPr>
              <a:t>模式的鼻祖；</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全球</a:t>
            </a:r>
            <a:r>
              <a:rPr lang="en-US" altLang="zh-CN" sz="1599" dirty="0">
                <a:solidFill>
                  <a:schemeClr val="bg1"/>
                </a:solidFill>
                <a:cs typeface="+mn-ea"/>
                <a:sym typeface="+mn-lt"/>
              </a:rPr>
              <a:t>SaaS</a:t>
            </a:r>
            <a:r>
              <a:rPr lang="zh-CN" altLang="en-US" sz="1599" dirty="0">
                <a:solidFill>
                  <a:schemeClr val="bg1"/>
                </a:solidFill>
                <a:cs typeface="+mn-ea"/>
                <a:sym typeface="+mn-lt"/>
              </a:rPr>
              <a:t>公司营收体量最大的公司</a:t>
            </a:r>
            <a:r>
              <a:rPr lang="en-US" altLang="zh-CN" sz="1599" dirty="0">
                <a:solidFill>
                  <a:schemeClr val="bg1"/>
                </a:solidFill>
                <a:cs typeface="+mn-ea"/>
                <a:sym typeface="+mn-lt"/>
              </a:rPr>
              <a:t>,</a:t>
            </a:r>
            <a:r>
              <a:rPr lang="zh-CN" altLang="en-US" sz="1599" dirty="0">
                <a:solidFill>
                  <a:schemeClr val="bg1"/>
                </a:solidFill>
                <a:cs typeface="+mn-ea"/>
                <a:sym typeface="+mn-lt"/>
              </a:rPr>
              <a:t>是云计算应用端的代表。</a:t>
            </a:r>
            <a:r>
              <a:rPr lang="en-US" altLang="zh-CN" sz="1599" dirty="0">
                <a:solidFill>
                  <a:schemeClr val="bg1"/>
                </a:solidFill>
                <a:cs typeface="+mn-ea"/>
                <a:sym typeface="+mn-lt"/>
              </a:rPr>
              <a:t>2020</a:t>
            </a:r>
            <a:r>
              <a:rPr lang="zh-CN" altLang="zh-CN" sz="1599" dirty="0">
                <a:solidFill>
                  <a:schemeClr val="bg1"/>
                </a:solidFill>
                <a:cs typeface="+mn-ea"/>
                <a:sym typeface="+mn-lt"/>
              </a:rPr>
              <a:t>财年营收</a:t>
            </a:r>
            <a:r>
              <a:rPr lang="en-US" altLang="zh-CN" sz="1599" dirty="0">
                <a:solidFill>
                  <a:schemeClr val="bg1"/>
                </a:solidFill>
                <a:cs typeface="+mn-ea"/>
                <a:sym typeface="+mn-lt"/>
              </a:rPr>
              <a:t>171</a:t>
            </a:r>
            <a:r>
              <a:rPr lang="zh-CN" altLang="zh-CN" sz="1599" dirty="0">
                <a:solidFill>
                  <a:schemeClr val="bg1"/>
                </a:solidFill>
                <a:cs typeface="+mn-ea"/>
                <a:sym typeface="+mn-lt"/>
              </a:rPr>
              <a:t>亿美元，增速</a:t>
            </a:r>
            <a:r>
              <a:rPr lang="en-US" altLang="zh-CN" sz="1599" dirty="0">
                <a:solidFill>
                  <a:schemeClr val="bg1"/>
                </a:solidFill>
                <a:cs typeface="+mn-ea"/>
                <a:sym typeface="+mn-lt"/>
              </a:rPr>
              <a:t> 29%</a:t>
            </a:r>
            <a:r>
              <a:rPr lang="zh-CN" altLang="en-US" sz="1599" dirty="0">
                <a:solidFill>
                  <a:schemeClr val="bg1"/>
                </a:solidFill>
                <a:cs typeface="+mn-ea"/>
                <a:sym typeface="+mn-lt"/>
              </a:rPr>
              <a:t>。</a:t>
            </a:r>
            <a:endParaRPr lang="en-US" altLang="zh-CN" sz="1599" dirty="0">
              <a:solidFill>
                <a:schemeClr val="bg1"/>
              </a:solidFill>
              <a:cs typeface="+mn-ea"/>
              <a:sym typeface="+mn-lt"/>
            </a:endParaRPr>
          </a:p>
        </p:txBody>
      </p:sp>
      <p:sp>
        <p:nvSpPr>
          <p:cNvPr id="33" name="圆角矩形 32"/>
          <p:cNvSpPr/>
          <p:nvPr/>
        </p:nvSpPr>
        <p:spPr>
          <a:xfrm>
            <a:off x="5912923" y="2972881"/>
            <a:ext cx="5529036"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微软 </a:t>
            </a:r>
            <a:r>
              <a:rPr lang="en-US" altLang="zh-CN" sz="1599" dirty="0">
                <a:solidFill>
                  <a:schemeClr val="bg1"/>
                </a:solidFill>
                <a:cs typeface="+mn-ea"/>
                <a:sym typeface="+mn-lt"/>
              </a:rPr>
              <a:t>Office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2019 </a:t>
            </a:r>
            <a:r>
              <a:rPr lang="zh-CN" altLang="en-US" sz="1599" dirty="0">
                <a:solidFill>
                  <a:schemeClr val="bg1"/>
                </a:solidFill>
                <a:cs typeface="+mn-ea"/>
                <a:sym typeface="+mn-lt"/>
              </a:rPr>
              <a:t>作为一个一次性的购买出售；</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365 </a:t>
            </a:r>
            <a:r>
              <a:rPr lang="zh-CN" altLang="en-US" sz="1599" dirty="0">
                <a:solidFill>
                  <a:schemeClr val="bg1"/>
                </a:solidFill>
                <a:cs typeface="+mn-ea"/>
                <a:sym typeface="+mn-lt"/>
              </a:rPr>
              <a:t>是一种订阅服务，确保用户始终拥有最新的 </a:t>
            </a:r>
            <a:r>
              <a:rPr lang="en-US" altLang="zh-CN" sz="1599" dirty="0">
                <a:solidFill>
                  <a:schemeClr val="bg1"/>
                </a:solidFill>
                <a:cs typeface="+mn-ea"/>
                <a:sym typeface="+mn-lt"/>
              </a:rPr>
              <a:t>Microsoft </a:t>
            </a:r>
            <a:r>
              <a:rPr lang="zh-CN" altLang="en-US" sz="1599" dirty="0">
                <a:solidFill>
                  <a:schemeClr val="bg1"/>
                </a:solidFill>
                <a:cs typeface="+mn-ea"/>
                <a:sym typeface="+mn-lt"/>
              </a:rPr>
              <a:t>生产力工具。</a:t>
            </a:r>
            <a:endParaRPr lang="en-US" altLang="en-US" sz="1599" dirty="0">
              <a:solidFill>
                <a:schemeClr val="bg1"/>
              </a:solidFill>
              <a:cs typeface="+mn-ea"/>
              <a:sym typeface="+mn-lt"/>
            </a:endParaRPr>
          </a:p>
        </p:txBody>
      </p:sp>
      <p:sp>
        <p:nvSpPr>
          <p:cNvPr id="34" name="TextBox 7"/>
          <p:cNvSpPr txBox="1"/>
          <p:nvPr/>
        </p:nvSpPr>
        <p:spPr>
          <a:xfrm>
            <a:off x="749699" y="5326738"/>
            <a:ext cx="10692260" cy="880514"/>
          </a:xfrm>
          <a:prstGeom prst="rect">
            <a:avLst/>
          </a:prstGeom>
          <a:noFill/>
        </p:spPr>
        <p:txBody>
          <a:bodyPr wrap="square" lIns="91394" tIns="45696" rIns="91394" bIns="45696" rtlCol="0">
            <a:spAutoFit/>
          </a:bodyPr>
          <a:lstStyle/>
          <a:p>
            <a:pPr eaLnBrk="0" hangingPunct="0">
              <a:lnSpc>
                <a:spcPct val="150000"/>
              </a:lnSpc>
              <a:defRPr/>
            </a:pPr>
            <a:r>
              <a:rPr lang="zh-CN" altLang="en-US" sz="1799" kern="0" dirty="0">
                <a:cs typeface="+mn-ea"/>
                <a:sym typeface="+mn-lt"/>
              </a:rPr>
              <a:t>软件服务化需要软件企业关注长尾效应、专注业务升级、降低开发与维护成本，要求面向服务的方式构建软件，“多、快、好、省”地持续推出新服务或者升级现有服务。</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8" y="1863179"/>
            <a:ext cx="3220967" cy="2380305"/>
          </a:xfrm>
          <a:prstGeom prst="rect">
            <a:avLst/>
          </a:prstGeom>
        </p:spPr>
      </p:pic>
      <p:sp>
        <p:nvSpPr>
          <p:cNvPr id="10" name="文本框 9"/>
          <p:cNvSpPr txBox="1"/>
          <p:nvPr/>
        </p:nvSpPr>
        <p:spPr>
          <a:xfrm>
            <a:off x="1421833" y="1148998"/>
            <a:ext cx="3403496" cy="584775"/>
          </a:xfrm>
          <a:prstGeom prst="rect">
            <a:avLst/>
          </a:prstGeom>
          <a:noFill/>
        </p:spPr>
        <p:txBody>
          <a:bodyPr wrap="none" rtlCol="0">
            <a:spAutoFit/>
          </a:bodyPr>
          <a:lstStyle/>
          <a:p>
            <a:pPr algn="ctr"/>
            <a:r>
              <a:rPr lang="en-US" altLang="zh-CN" sz="1600" b="1" dirty="0">
                <a:cs typeface="+mn-ea"/>
                <a:sym typeface="+mn-lt"/>
              </a:rPr>
              <a:t>Enterprise </a:t>
            </a:r>
            <a:r>
              <a:rPr lang="en-US" altLang="zh-CN" sz="1600" b="1" dirty="0" err="1">
                <a:cs typeface="+mn-ea"/>
                <a:sym typeface="+mn-lt"/>
              </a:rPr>
              <a:t>Saas</a:t>
            </a:r>
            <a:endParaRPr lang="en-US" altLang="zh-CN" sz="1600" b="1" dirty="0">
              <a:cs typeface="+mn-ea"/>
              <a:sym typeface="+mn-lt"/>
            </a:endParaRPr>
          </a:p>
          <a:p>
            <a:pPr algn="ctr"/>
            <a:r>
              <a:rPr lang="en-US" altLang="zh-CN" sz="1600" b="1" dirty="0" err="1">
                <a:cs typeface="+mn-ea"/>
                <a:sym typeface="+mn-lt"/>
              </a:rPr>
              <a:t>MarketShare</a:t>
            </a:r>
            <a:r>
              <a:rPr lang="en-US" altLang="zh-CN" sz="1600" b="1" dirty="0">
                <a:cs typeface="+mn-ea"/>
                <a:sym typeface="+mn-lt"/>
              </a:rPr>
              <a:t> &amp; Revenue Growth</a:t>
            </a:r>
            <a:endParaRPr lang="zh-CN" altLang="en-US" sz="1600" b="1" dirty="0">
              <a:cs typeface="+mn-ea"/>
              <a:sym typeface="+mn-lt"/>
            </a:endParaRPr>
          </a:p>
        </p:txBody>
      </p:sp>
      <p:sp>
        <p:nvSpPr>
          <p:cNvPr id="11" name="矩形 10"/>
          <p:cNvSpPr/>
          <p:nvPr/>
        </p:nvSpPr>
        <p:spPr>
          <a:xfrm>
            <a:off x="4809450" y="1356379"/>
            <a:ext cx="954860" cy="3540059"/>
          </a:xfrm>
          <a:prstGeom prst="rect">
            <a:avLst/>
          </a:prstGeom>
          <a:solidFill>
            <a:srgbClr val="C4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tx1"/>
              </a:solidFill>
              <a:cs typeface="+mn-ea"/>
              <a:sym typeface="+mn-lt"/>
            </a:endParaRPr>
          </a:p>
          <a:p>
            <a:pPr algn="ctr"/>
            <a:r>
              <a:rPr lang="en-US" altLang="zh-CN" sz="1200" b="1" dirty="0">
                <a:solidFill>
                  <a:schemeClr val="tx1"/>
                </a:solidFill>
                <a:cs typeface="+mn-ea"/>
                <a:sym typeface="+mn-lt"/>
              </a:rPr>
              <a:t>Annual Growth</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Salesforce</a:t>
            </a:r>
          </a:p>
          <a:p>
            <a:pPr algn="ctr"/>
            <a:r>
              <a:rPr lang="en-US" altLang="zh-CN" sz="1200" b="1" dirty="0">
                <a:solidFill>
                  <a:schemeClr val="tx1"/>
                </a:solidFill>
                <a:cs typeface="+mn-ea"/>
                <a:sym typeface="+mn-lt"/>
              </a:rPr>
              <a:t>21%</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Microsoft</a:t>
            </a:r>
          </a:p>
          <a:p>
            <a:pPr algn="ctr"/>
            <a:r>
              <a:rPr lang="en-US" altLang="zh-CN" sz="1200" b="1" dirty="0">
                <a:solidFill>
                  <a:schemeClr val="tx1"/>
                </a:solidFill>
                <a:cs typeface="+mn-ea"/>
                <a:sym typeface="+mn-lt"/>
              </a:rPr>
              <a:t>70%</a:t>
            </a:r>
          </a:p>
          <a:p>
            <a:pPr algn="ctr"/>
            <a:endParaRPr lang="en-US" altLang="zh-CN" sz="1200" b="1" dirty="0">
              <a:solidFill>
                <a:schemeClr val="tx1"/>
              </a:solidFill>
              <a:cs typeface="+mn-ea"/>
              <a:sym typeface="+mn-lt"/>
            </a:endParaRPr>
          </a:p>
          <a:p>
            <a:pPr algn="ctr"/>
            <a:r>
              <a:rPr lang="en-US" altLang="zh-CN" sz="1200" dirty="0">
                <a:solidFill>
                  <a:schemeClr val="tx1"/>
                </a:solidFill>
                <a:cs typeface="+mn-ea"/>
                <a:sym typeface="+mn-lt"/>
              </a:rPr>
              <a:t>Adobe</a:t>
            </a:r>
          </a:p>
          <a:p>
            <a:pPr algn="ctr"/>
            <a:r>
              <a:rPr lang="en-US" altLang="zh-CN" sz="1200" b="1" dirty="0">
                <a:solidFill>
                  <a:schemeClr val="tx1"/>
                </a:solidFill>
                <a:cs typeface="+mn-ea"/>
                <a:sym typeface="+mn-lt"/>
              </a:rPr>
              <a:t>55%</a:t>
            </a:r>
          </a:p>
          <a:p>
            <a:pPr algn="ctr"/>
            <a:endParaRPr lang="en-US" altLang="zh-CN" sz="1200" b="1" dirty="0">
              <a:solidFill>
                <a:schemeClr val="tx1"/>
              </a:solidFill>
              <a:cs typeface="+mn-ea"/>
              <a:sym typeface="+mn-lt"/>
            </a:endParaRPr>
          </a:p>
          <a:p>
            <a:pPr algn="ctr"/>
            <a:r>
              <a:rPr lang="en-US" altLang="zh-CN" sz="1200" dirty="0">
                <a:solidFill>
                  <a:schemeClr val="tx1"/>
                </a:solidFill>
                <a:cs typeface="+mn-ea"/>
                <a:sym typeface="+mn-lt"/>
              </a:rPr>
              <a:t>SAP</a:t>
            </a:r>
          </a:p>
          <a:p>
            <a:pPr algn="ctr"/>
            <a:r>
              <a:rPr lang="en-US" altLang="zh-CN" sz="1200" b="1" dirty="0">
                <a:solidFill>
                  <a:schemeClr val="tx1"/>
                </a:solidFill>
                <a:cs typeface="+mn-ea"/>
                <a:sym typeface="+mn-lt"/>
              </a:rPr>
              <a:t>73%</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Other Top Ten</a:t>
            </a:r>
          </a:p>
          <a:p>
            <a:pPr algn="ctr"/>
            <a:r>
              <a:rPr lang="en-US" altLang="zh-CN" sz="1200" b="1" dirty="0">
                <a:solidFill>
                  <a:schemeClr val="tx1"/>
                </a:solidFill>
                <a:cs typeface="+mn-ea"/>
                <a:sym typeface="+mn-lt"/>
              </a:rPr>
              <a:t>29%</a:t>
            </a:r>
          </a:p>
          <a:p>
            <a:pPr algn="ctr"/>
            <a:endParaRPr lang="zh-CN" altLang="en-US" sz="1200" dirty="0">
              <a:solidFill>
                <a:schemeClr val="tx1"/>
              </a:solidFill>
              <a:cs typeface="+mn-ea"/>
              <a:sym typeface="+mn-lt"/>
            </a:endParaRPr>
          </a:p>
        </p:txBody>
      </p:sp>
      <p:sp>
        <p:nvSpPr>
          <p:cNvPr id="12" name="文本框 11"/>
          <p:cNvSpPr txBox="1"/>
          <p:nvPr/>
        </p:nvSpPr>
        <p:spPr>
          <a:xfrm>
            <a:off x="699804" y="1969852"/>
            <a:ext cx="893193" cy="276999"/>
          </a:xfrm>
          <a:prstGeom prst="rect">
            <a:avLst/>
          </a:prstGeom>
          <a:noFill/>
        </p:spPr>
        <p:txBody>
          <a:bodyPr wrap="none" rtlCol="0">
            <a:spAutoFit/>
          </a:bodyPr>
          <a:lstStyle/>
          <a:p>
            <a:r>
              <a:rPr lang="en-US" altLang="zh-CN" sz="1200" dirty="0">
                <a:cs typeface="+mn-ea"/>
                <a:sym typeface="+mn-lt"/>
              </a:rPr>
              <a:t>Salesforce</a:t>
            </a:r>
            <a:endParaRPr lang="zh-CN" altLang="en-US" sz="1200" dirty="0">
              <a:cs typeface="+mn-ea"/>
              <a:sym typeface="+mn-lt"/>
            </a:endParaRPr>
          </a:p>
        </p:txBody>
      </p:sp>
      <p:sp>
        <p:nvSpPr>
          <p:cNvPr id="13" name="文本框 12"/>
          <p:cNvSpPr txBox="1"/>
          <p:nvPr/>
        </p:nvSpPr>
        <p:spPr>
          <a:xfrm>
            <a:off x="719660" y="2452809"/>
            <a:ext cx="846707" cy="276999"/>
          </a:xfrm>
          <a:prstGeom prst="rect">
            <a:avLst/>
          </a:prstGeom>
          <a:noFill/>
        </p:spPr>
        <p:txBody>
          <a:bodyPr wrap="none" rtlCol="0">
            <a:spAutoFit/>
          </a:bodyPr>
          <a:lstStyle/>
          <a:p>
            <a:r>
              <a:rPr lang="en-US" altLang="zh-CN" sz="1200" dirty="0">
                <a:cs typeface="+mn-ea"/>
                <a:sym typeface="+mn-lt"/>
              </a:rPr>
              <a:t>Microsoft</a:t>
            </a:r>
            <a:endParaRPr lang="zh-CN" altLang="en-US" sz="1200" dirty="0">
              <a:cs typeface="+mn-ea"/>
              <a:sym typeface="+mn-lt"/>
            </a:endParaRPr>
          </a:p>
        </p:txBody>
      </p:sp>
      <p:sp>
        <p:nvSpPr>
          <p:cNvPr id="14" name="文本框 13"/>
          <p:cNvSpPr txBox="1"/>
          <p:nvPr/>
        </p:nvSpPr>
        <p:spPr>
          <a:xfrm>
            <a:off x="881194" y="2922116"/>
            <a:ext cx="631904" cy="276999"/>
          </a:xfrm>
          <a:prstGeom prst="rect">
            <a:avLst/>
          </a:prstGeom>
          <a:noFill/>
        </p:spPr>
        <p:txBody>
          <a:bodyPr wrap="none" rtlCol="0">
            <a:spAutoFit/>
          </a:bodyPr>
          <a:lstStyle/>
          <a:p>
            <a:r>
              <a:rPr lang="en-US" altLang="zh-CN" sz="1200" dirty="0">
                <a:cs typeface="+mn-ea"/>
                <a:sym typeface="+mn-lt"/>
              </a:rPr>
              <a:t>Adobe</a:t>
            </a:r>
            <a:endParaRPr lang="zh-CN" altLang="en-US" sz="1200" dirty="0">
              <a:cs typeface="+mn-ea"/>
              <a:sym typeface="+mn-lt"/>
            </a:endParaRPr>
          </a:p>
        </p:txBody>
      </p:sp>
      <p:sp>
        <p:nvSpPr>
          <p:cNvPr id="15" name="文本框 14"/>
          <p:cNvSpPr txBox="1"/>
          <p:nvPr/>
        </p:nvSpPr>
        <p:spPr>
          <a:xfrm>
            <a:off x="1011892" y="3399189"/>
            <a:ext cx="455574" cy="276999"/>
          </a:xfrm>
          <a:prstGeom prst="rect">
            <a:avLst/>
          </a:prstGeom>
          <a:noFill/>
        </p:spPr>
        <p:txBody>
          <a:bodyPr wrap="none" rtlCol="0">
            <a:spAutoFit/>
          </a:bodyPr>
          <a:lstStyle/>
          <a:p>
            <a:r>
              <a:rPr lang="en-US" altLang="zh-CN" sz="1200" dirty="0">
                <a:cs typeface="+mn-ea"/>
                <a:sym typeface="+mn-lt"/>
              </a:rPr>
              <a:t>SAP</a:t>
            </a:r>
            <a:endParaRPr lang="zh-CN" altLang="en-US" sz="1200" dirty="0">
              <a:cs typeface="+mn-ea"/>
              <a:sym typeface="+mn-lt"/>
            </a:endParaRPr>
          </a:p>
        </p:txBody>
      </p:sp>
      <p:sp>
        <p:nvSpPr>
          <p:cNvPr id="16" name="文本框 15"/>
          <p:cNvSpPr txBox="1"/>
          <p:nvPr/>
        </p:nvSpPr>
        <p:spPr>
          <a:xfrm>
            <a:off x="766566" y="3781952"/>
            <a:ext cx="861159" cy="461665"/>
          </a:xfrm>
          <a:prstGeom prst="rect">
            <a:avLst/>
          </a:prstGeom>
          <a:noFill/>
        </p:spPr>
        <p:txBody>
          <a:bodyPr wrap="square" rtlCol="0">
            <a:spAutoFit/>
          </a:bodyPr>
          <a:lstStyle/>
          <a:p>
            <a:pPr algn="ctr"/>
            <a:r>
              <a:rPr lang="en-US" altLang="zh-CN" sz="1200" dirty="0">
                <a:cs typeface="+mn-ea"/>
                <a:sym typeface="+mn-lt"/>
              </a:rPr>
              <a:t>Other Top Ten</a:t>
            </a:r>
            <a:endParaRPr lang="zh-CN" altLang="en-US" sz="1200" dirty="0">
              <a:cs typeface="+mn-ea"/>
              <a:sym typeface="+mn-lt"/>
            </a:endParaRPr>
          </a:p>
        </p:txBody>
      </p:sp>
      <p:sp>
        <p:nvSpPr>
          <p:cNvPr id="17" name="文本框 16"/>
          <p:cNvSpPr txBox="1"/>
          <p:nvPr/>
        </p:nvSpPr>
        <p:spPr>
          <a:xfrm>
            <a:off x="1387652" y="4234390"/>
            <a:ext cx="410690" cy="276999"/>
          </a:xfrm>
          <a:prstGeom prst="rect">
            <a:avLst/>
          </a:prstGeom>
          <a:noFill/>
        </p:spPr>
        <p:txBody>
          <a:bodyPr wrap="none" rtlCol="0">
            <a:spAutoFit/>
          </a:bodyPr>
          <a:lstStyle/>
          <a:p>
            <a:r>
              <a:rPr lang="en-US" altLang="zh-CN" sz="1200" dirty="0">
                <a:cs typeface="+mn-ea"/>
                <a:sym typeface="+mn-lt"/>
              </a:rPr>
              <a:t>0%</a:t>
            </a:r>
            <a:endParaRPr lang="zh-CN" altLang="en-US" sz="1200" dirty="0">
              <a:cs typeface="+mn-ea"/>
              <a:sym typeface="+mn-lt"/>
            </a:endParaRPr>
          </a:p>
        </p:txBody>
      </p:sp>
      <p:sp>
        <p:nvSpPr>
          <p:cNvPr id="18" name="文本框 17"/>
          <p:cNvSpPr txBox="1"/>
          <p:nvPr/>
        </p:nvSpPr>
        <p:spPr>
          <a:xfrm>
            <a:off x="1889606" y="4224014"/>
            <a:ext cx="410690" cy="276999"/>
          </a:xfrm>
          <a:prstGeom prst="rect">
            <a:avLst/>
          </a:prstGeom>
          <a:noFill/>
        </p:spPr>
        <p:txBody>
          <a:bodyPr wrap="none" rtlCol="0">
            <a:spAutoFit/>
          </a:bodyPr>
          <a:lstStyle/>
          <a:p>
            <a:r>
              <a:rPr lang="en-US" altLang="zh-CN" sz="1200" dirty="0">
                <a:cs typeface="+mn-ea"/>
                <a:sym typeface="+mn-lt"/>
              </a:rPr>
              <a:t>5%</a:t>
            </a:r>
            <a:endParaRPr lang="zh-CN" altLang="en-US" sz="1200" dirty="0">
              <a:cs typeface="+mn-ea"/>
              <a:sym typeface="+mn-lt"/>
            </a:endParaRPr>
          </a:p>
        </p:txBody>
      </p:sp>
      <p:sp>
        <p:nvSpPr>
          <p:cNvPr id="19" name="文本框 18"/>
          <p:cNvSpPr txBox="1"/>
          <p:nvPr/>
        </p:nvSpPr>
        <p:spPr>
          <a:xfrm>
            <a:off x="2558603" y="4224014"/>
            <a:ext cx="497252" cy="276999"/>
          </a:xfrm>
          <a:prstGeom prst="rect">
            <a:avLst/>
          </a:prstGeom>
          <a:noFill/>
        </p:spPr>
        <p:txBody>
          <a:bodyPr wrap="none" rtlCol="0">
            <a:spAutoFit/>
          </a:bodyPr>
          <a:lstStyle/>
          <a:p>
            <a:r>
              <a:rPr lang="en-US" altLang="zh-CN" sz="1200" dirty="0">
                <a:cs typeface="+mn-ea"/>
                <a:sym typeface="+mn-lt"/>
              </a:rPr>
              <a:t>10%</a:t>
            </a:r>
            <a:endParaRPr lang="zh-CN" altLang="en-US" sz="1200" dirty="0">
              <a:cs typeface="+mn-ea"/>
              <a:sym typeface="+mn-lt"/>
            </a:endParaRPr>
          </a:p>
        </p:txBody>
      </p:sp>
      <p:sp>
        <p:nvSpPr>
          <p:cNvPr id="20" name="文本框 19"/>
          <p:cNvSpPr txBox="1"/>
          <p:nvPr/>
        </p:nvSpPr>
        <p:spPr>
          <a:xfrm>
            <a:off x="3147119" y="4224013"/>
            <a:ext cx="497252" cy="276999"/>
          </a:xfrm>
          <a:prstGeom prst="rect">
            <a:avLst/>
          </a:prstGeom>
          <a:noFill/>
        </p:spPr>
        <p:txBody>
          <a:bodyPr wrap="none" rtlCol="0">
            <a:spAutoFit/>
          </a:bodyPr>
          <a:lstStyle/>
          <a:p>
            <a:r>
              <a:rPr lang="en-US" altLang="zh-CN" sz="1200" dirty="0">
                <a:cs typeface="+mn-ea"/>
                <a:sym typeface="+mn-lt"/>
              </a:rPr>
              <a:t>15%</a:t>
            </a:r>
            <a:endParaRPr lang="zh-CN" altLang="en-US" sz="1200" dirty="0">
              <a:cs typeface="+mn-ea"/>
              <a:sym typeface="+mn-lt"/>
            </a:endParaRPr>
          </a:p>
        </p:txBody>
      </p:sp>
      <p:sp>
        <p:nvSpPr>
          <p:cNvPr id="21" name="文本框 20"/>
          <p:cNvSpPr txBox="1"/>
          <p:nvPr/>
        </p:nvSpPr>
        <p:spPr>
          <a:xfrm>
            <a:off x="3805265" y="4221729"/>
            <a:ext cx="497252" cy="276999"/>
          </a:xfrm>
          <a:prstGeom prst="rect">
            <a:avLst/>
          </a:prstGeom>
          <a:noFill/>
        </p:spPr>
        <p:txBody>
          <a:bodyPr wrap="none" rtlCol="0">
            <a:spAutoFit/>
          </a:bodyPr>
          <a:lstStyle/>
          <a:p>
            <a:r>
              <a:rPr lang="en-US" altLang="zh-CN" sz="1200" dirty="0">
                <a:cs typeface="+mn-ea"/>
                <a:sym typeface="+mn-lt"/>
              </a:rPr>
              <a:t>20%</a:t>
            </a:r>
            <a:endParaRPr lang="zh-CN" altLang="en-US" sz="1200" dirty="0">
              <a:cs typeface="+mn-ea"/>
              <a:sym typeface="+mn-lt"/>
            </a:endParaRPr>
          </a:p>
        </p:txBody>
      </p:sp>
      <p:sp>
        <p:nvSpPr>
          <p:cNvPr id="22" name="文本框 21"/>
          <p:cNvSpPr txBox="1"/>
          <p:nvPr/>
        </p:nvSpPr>
        <p:spPr>
          <a:xfrm>
            <a:off x="4312198" y="4212258"/>
            <a:ext cx="497252" cy="276999"/>
          </a:xfrm>
          <a:prstGeom prst="rect">
            <a:avLst/>
          </a:prstGeom>
          <a:noFill/>
        </p:spPr>
        <p:txBody>
          <a:bodyPr wrap="none" rtlCol="0">
            <a:spAutoFit/>
          </a:bodyPr>
          <a:lstStyle/>
          <a:p>
            <a:r>
              <a:rPr lang="en-US" altLang="zh-CN" sz="1200" dirty="0">
                <a:cs typeface="+mn-ea"/>
                <a:sym typeface="+mn-lt"/>
              </a:rPr>
              <a:t>25%</a:t>
            </a:r>
            <a:endParaRPr lang="zh-CN" altLang="en-US" sz="1200" dirty="0">
              <a:cs typeface="+mn-ea"/>
              <a:sym typeface="+mn-lt"/>
            </a:endParaRPr>
          </a:p>
        </p:txBody>
      </p:sp>
      <p:sp>
        <p:nvSpPr>
          <p:cNvPr id="23" name="文本框 22"/>
          <p:cNvSpPr txBox="1"/>
          <p:nvPr/>
        </p:nvSpPr>
        <p:spPr>
          <a:xfrm>
            <a:off x="1646655" y="4481797"/>
            <a:ext cx="2818400" cy="307777"/>
          </a:xfrm>
          <a:prstGeom prst="rect">
            <a:avLst/>
          </a:prstGeom>
          <a:noFill/>
        </p:spPr>
        <p:txBody>
          <a:bodyPr wrap="none" rtlCol="0">
            <a:spAutoFit/>
          </a:bodyPr>
          <a:lstStyle/>
          <a:p>
            <a:r>
              <a:rPr lang="en-US" altLang="zh-CN" sz="1400" dirty="0">
                <a:cs typeface="+mn-ea"/>
                <a:sym typeface="+mn-lt"/>
              </a:rPr>
              <a:t>Worldwide Market Share - 2015</a:t>
            </a:r>
            <a:endParaRPr lang="zh-CN" altLang="en-US" sz="1400" dirty="0">
              <a:cs typeface="+mn-ea"/>
              <a:sym typeface="+mn-lt"/>
            </a:endParaRPr>
          </a:p>
        </p:txBody>
      </p:sp>
      <p:sp>
        <p:nvSpPr>
          <p:cNvPr id="24" name="文本框 23"/>
          <p:cNvSpPr txBox="1"/>
          <p:nvPr/>
        </p:nvSpPr>
        <p:spPr>
          <a:xfrm>
            <a:off x="788476" y="4742550"/>
            <a:ext cx="2779928" cy="307777"/>
          </a:xfrm>
          <a:prstGeom prst="rect">
            <a:avLst/>
          </a:prstGeom>
          <a:noFill/>
        </p:spPr>
        <p:txBody>
          <a:bodyPr wrap="none" rtlCol="0">
            <a:spAutoFit/>
          </a:bodyPr>
          <a:lstStyle/>
          <a:p>
            <a:r>
              <a:rPr lang="en-US" altLang="zh-CN" sz="1400" dirty="0">
                <a:cs typeface="+mn-ea"/>
                <a:sym typeface="+mn-lt"/>
              </a:rPr>
              <a:t>Source Synergy Research Group</a:t>
            </a:r>
            <a:endParaRPr lang="zh-CN" altLang="en-US" sz="1400" dirty="0">
              <a:cs typeface="+mn-ea"/>
              <a:sym typeface="+mn-lt"/>
            </a:endParaRPr>
          </a:p>
        </p:txBody>
      </p:sp>
    </p:spTree>
    <p:extLst>
      <p:ext uri="{BB962C8B-B14F-4D97-AF65-F5344CB8AC3E}">
        <p14:creationId xmlns:p14="http://schemas.microsoft.com/office/powerpoint/2010/main" val="726615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latin typeface="+mn-lt"/>
                <a:ea typeface="+mn-ea"/>
                <a:cs typeface="+mn-ea"/>
                <a:sym typeface="+mn-lt"/>
              </a:rPr>
              <a:t>本章主要了介绍当前软件产业发展趋势，敏捷软件开发和</a:t>
            </a:r>
            <a:r>
              <a:rPr lang="en-US" altLang="zh-CN" dirty="0" err="1">
                <a:latin typeface="+mn-lt"/>
                <a:ea typeface="+mn-ea"/>
                <a:cs typeface="+mn-ea"/>
                <a:sym typeface="+mn-lt"/>
              </a:rPr>
              <a:t>DevOps</a:t>
            </a:r>
            <a:r>
              <a:rPr lang="zh-CN" altLang="en-US" dirty="0">
                <a:latin typeface="+mn-lt"/>
                <a:ea typeface="+mn-ea"/>
                <a:cs typeface="+mn-ea"/>
                <a:sym typeface="+mn-lt"/>
              </a:rPr>
              <a:t>思想以及华为云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框架及其主要服务。</a:t>
            </a:r>
          </a:p>
        </p:txBody>
      </p:sp>
    </p:spTree>
    <p:extLst>
      <p:ext uri="{BB962C8B-B14F-4D97-AF65-F5344CB8AC3E}">
        <p14:creationId xmlns:p14="http://schemas.microsoft.com/office/powerpoint/2010/main" val="3926486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新形势新挑战促进软件研发模式不断优化创新</a:t>
            </a: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a:latin typeface="+mn-lt"/>
                  <a:ea typeface="+mn-ea"/>
                  <a:cs typeface="+mn-ea"/>
                  <a:sym typeface="+mn-lt"/>
                </a:rPr>
                <a:t>（</a:t>
              </a:r>
              <a:r>
                <a:rPr lang="en-US" altLang="zh-CN" sz="1200" dirty="0">
                  <a:latin typeface="+mn-lt"/>
                  <a:ea typeface="+mn-ea"/>
                  <a:cs typeface="+mn-ea"/>
                  <a:sym typeface="+mn-lt"/>
                </a:rPr>
                <a:t>1</a:t>
              </a:r>
              <a:r>
                <a:rPr lang="zh-CN" altLang="en-US" sz="1200" dirty="0">
                  <a:latin typeface="+mn-lt"/>
                  <a:ea typeface="+mn-ea"/>
                  <a:cs typeface="+mn-ea"/>
                  <a:sym typeface="+mn-lt"/>
                </a:rPr>
                <a:t>）价值驱动，聚焦最高价值最高优先级的工作；</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2</a:t>
              </a:r>
              <a:r>
                <a:rPr lang="zh-CN" altLang="en-US" sz="1200" dirty="0">
                  <a:latin typeface="+mn-lt"/>
                  <a:ea typeface="+mn-ea"/>
                  <a:cs typeface="+mn-ea"/>
                  <a:sym typeface="+mn-lt"/>
                </a:rPr>
                <a:t>）持续研发，小步快跑，快速闭环；</a:t>
              </a:r>
            </a:p>
            <a:p>
              <a:pPr algn="l"/>
              <a:r>
                <a:rPr lang="zh-CN" altLang="en-US" sz="1200" dirty="0">
                  <a:latin typeface="+mn-lt"/>
                  <a:ea typeface="+mn-ea"/>
                  <a:cs typeface="+mn-ea"/>
                  <a:sym typeface="+mn-lt"/>
                </a:rPr>
                <a:t>（</a:t>
              </a:r>
              <a:r>
                <a:rPr lang="en-US" altLang="zh-CN" sz="1200" dirty="0">
                  <a:latin typeface="+mn-lt"/>
                  <a:ea typeface="+mn-ea"/>
                  <a:cs typeface="+mn-ea"/>
                  <a:sym typeface="+mn-lt"/>
                </a:rPr>
                <a:t>3</a:t>
              </a:r>
              <a:r>
                <a:rPr lang="zh-CN" altLang="en-US" sz="1200" dirty="0">
                  <a:latin typeface="+mn-lt"/>
                  <a:ea typeface="+mn-ea"/>
                  <a:cs typeface="+mn-ea"/>
                  <a:sym typeface="+mn-lt"/>
                </a:rPr>
                <a:t>）拥抱变化，根据市场需要和研发能力按需发布；</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4</a:t>
              </a:r>
              <a:r>
                <a:rPr lang="zh-CN" altLang="en-US" sz="1200" dirty="0">
                  <a:latin typeface="+mn-lt"/>
                  <a:ea typeface="+mn-ea"/>
                  <a:cs typeface="+mn-ea"/>
                  <a:sym typeface="+mn-lt"/>
                </a:rPr>
                <a:t>）客户深度参与，联合创新，运营驱动开发。</a:t>
              </a:r>
              <a:endParaRPr lang="en-US" altLang="zh-CN" sz="1200" dirty="0">
                <a:latin typeface="+mn-lt"/>
                <a:ea typeface="+mn-ea"/>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cs typeface="+mn-ea"/>
                  <a:sym typeface="+mn-lt"/>
                </a:rPr>
                <a:t>规模化</a:t>
              </a:r>
              <a:r>
                <a:rPr lang="zh-CN" altLang="en-US" sz="1200" dirty="0">
                  <a:cs typeface="+mn-ea"/>
                  <a:sym typeface="+mn-lt"/>
                </a:rPr>
                <a:t>敏捷</a:t>
              </a:r>
              <a:endParaRPr lang="en-US" sz="1200" dirty="0">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Kaizen</a:t>
              </a:r>
              <a:r>
                <a:rPr lang="zh-CN" altLang="en-US" sz="1200" b="1" dirty="0">
                  <a:solidFill>
                    <a:srgbClr val="000000"/>
                  </a:solidFill>
                  <a:cs typeface="+mn-ea"/>
                  <a:sym typeface="+mn-lt"/>
                </a:rPr>
                <a:t>和精益企业</a:t>
              </a:r>
              <a:endParaRPr lang="en-US" altLang="zh-CN" sz="1200" b="1" dirty="0">
                <a:solidFill>
                  <a:srgbClr val="000000"/>
                </a:solidFill>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IT</a:t>
              </a:r>
              <a:r>
                <a:rPr lang="zh-CN" altLang="en-US" sz="1200" b="1" dirty="0">
                  <a:solidFill>
                    <a:srgbClr val="000000"/>
                  </a:solidFill>
                  <a:cs typeface="+mn-ea"/>
                  <a:sym typeface="+mn-lt"/>
                </a:rPr>
                <a:t>服务管理和</a:t>
              </a:r>
              <a:r>
                <a:rPr lang="en-US" altLang="zh-CN" sz="1200" b="1" dirty="0">
                  <a:solidFill>
                    <a:srgbClr val="000000"/>
                  </a:solidFill>
                  <a:cs typeface="+mn-ea"/>
                  <a:sym typeface="+mn-lt"/>
                </a:rPr>
                <a:t>IT</a:t>
              </a:r>
              <a:r>
                <a:rPr lang="zh-CN" altLang="en-US" sz="1200" b="1" dirty="0">
                  <a:solidFill>
                    <a:srgbClr val="000000"/>
                  </a:solidFill>
                  <a:cs typeface="+mn-ea"/>
                  <a:sym typeface="+mn-lt"/>
                </a:rPr>
                <a:t>基础架构库（</a:t>
              </a:r>
              <a:r>
                <a:rPr lang="en-US" altLang="zh-CN" sz="1200" b="1" dirty="0">
                  <a:solidFill>
                    <a:srgbClr val="000000"/>
                  </a:solidFill>
                  <a:cs typeface="+mn-ea"/>
                  <a:sym typeface="+mn-lt"/>
                </a:rPr>
                <a:t>ITIL</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敏捷开发</a:t>
              </a:r>
              <a:endParaRPr lang="en-US" altLang="zh-CN" sz="1200" b="1" dirty="0">
                <a:solidFill>
                  <a:srgbClr val="000000"/>
                </a:solidFill>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统计</a:t>
              </a:r>
              <a:r>
                <a:rPr lang="zh-CN" altLang="en-US" sz="1200" dirty="0">
                  <a:solidFill>
                    <a:srgbClr val="000000"/>
                  </a:solidFill>
                  <a:cs typeface="+mn-ea"/>
                  <a:sym typeface="+mn-lt"/>
                </a:rPr>
                <a:t>过程控制</a:t>
              </a:r>
              <a:endParaRPr lang="en-US" altLang="zh-CN" sz="1200" dirty="0">
                <a:solidFill>
                  <a:srgbClr val="000000"/>
                </a:solidFill>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人，</a:t>
              </a:r>
              <a:r>
                <a:rPr lang="zh-CN" altLang="en-US" sz="1200" b="1" dirty="0">
                  <a:solidFill>
                    <a:srgbClr val="000000"/>
                  </a:solidFill>
                  <a:cs typeface="+mn-ea"/>
                  <a:sym typeface="+mn-lt"/>
                </a:rPr>
                <a:t>流程</a:t>
              </a:r>
              <a:r>
                <a:rPr lang="zh-CN" altLang="en-US" sz="1200" dirty="0">
                  <a:solidFill>
                    <a:srgbClr val="000000"/>
                  </a:solidFill>
                  <a:cs typeface="+mn-ea"/>
                  <a:sym typeface="+mn-lt"/>
                </a:rPr>
                <a:t>，技术</a:t>
              </a:r>
              <a:endParaRPr lang="en-US" altLang="zh-CN" sz="1200" dirty="0">
                <a:solidFill>
                  <a:srgbClr val="000000"/>
                </a:solidFill>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rgbClr val="000000"/>
                  </a:solidFill>
                  <a:cs typeface="+mn-ea"/>
                  <a:sym typeface="+mn-lt"/>
                </a:rPr>
                <a:t>持续</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戴明和全面质量管理（</a:t>
              </a:r>
              <a:r>
                <a:rPr lang="en-US" altLang="zh-CN" sz="1200" b="1" dirty="0">
                  <a:solidFill>
                    <a:srgbClr val="000000"/>
                  </a:solidFill>
                  <a:cs typeface="+mn-ea"/>
                  <a:sym typeface="+mn-lt"/>
                </a:rPr>
                <a:t>TQM</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12" name="TextBox 67"/>
            <p:cNvSpPr txBox="1"/>
            <p:nvPr/>
          </p:nvSpPr>
          <p:spPr>
            <a:xfrm>
              <a:off x="1377334" y="2258018"/>
              <a:ext cx="968556"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主机</a:t>
              </a:r>
              <a:endParaRPr lang="en-US" altLang="zh-CN" sz="1399" dirty="0">
                <a:solidFill>
                  <a:srgbClr val="000000"/>
                </a:solidFill>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持续</a:t>
              </a:r>
              <a:r>
                <a:rPr lang="zh-CN" altLang="en-US" sz="1200" dirty="0">
                  <a:solidFill>
                    <a:srgbClr val="000000"/>
                  </a:solidFill>
                  <a:cs typeface="+mn-ea"/>
                  <a:sym typeface="+mn-lt"/>
                </a:rPr>
                <a:t>改进</a:t>
              </a:r>
              <a:endParaRPr lang="en-US" altLang="zh-CN" sz="1200" dirty="0">
                <a:solidFill>
                  <a:srgbClr val="000000"/>
                </a:solidFill>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即</a:t>
              </a:r>
              <a:r>
                <a:rPr lang="zh-CN" altLang="en-US" sz="1200" b="1" dirty="0">
                  <a:solidFill>
                    <a:srgbClr val="000000"/>
                  </a:solidFill>
                  <a:cs typeface="+mn-ea"/>
                  <a:sym typeface="+mn-lt"/>
                </a:rPr>
                <a:t>时</a:t>
              </a:r>
              <a:r>
                <a:rPr lang="zh-CN" altLang="en-US" sz="1200" dirty="0">
                  <a:solidFill>
                    <a:srgbClr val="000000"/>
                  </a:solidFill>
                  <a:cs typeface="+mn-ea"/>
                  <a:sym typeface="+mn-lt"/>
                </a:rPr>
                <a:t>制（</a:t>
              </a:r>
              <a:r>
                <a:rPr lang="en-US" altLang="zh-CN" sz="1200" dirty="0">
                  <a:solidFill>
                    <a:srgbClr val="000000"/>
                  </a:solidFill>
                  <a:cs typeface="+mn-ea"/>
                  <a:sym typeface="+mn-lt"/>
                </a:rPr>
                <a:t>JIT</a:t>
              </a:r>
              <a:r>
                <a:rPr lang="zh-CN" altLang="en-US" sz="1200" dirty="0">
                  <a:solidFill>
                    <a:srgbClr val="000000"/>
                  </a:solidFill>
                  <a:cs typeface="+mn-ea"/>
                  <a:sym typeface="+mn-lt"/>
                </a:rPr>
                <a:t>）</a:t>
              </a:r>
              <a:endParaRPr lang="en-US" altLang="zh-CN" sz="1200" dirty="0">
                <a:solidFill>
                  <a:srgbClr val="000000"/>
                </a:solidFill>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流式</a:t>
              </a:r>
              <a:r>
                <a:rPr lang="zh-CN" altLang="en-US" sz="1399" dirty="0">
                  <a:solidFill>
                    <a:srgbClr val="000000"/>
                  </a:solidFill>
                  <a:cs typeface="+mn-ea"/>
                  <a:sym typeface="+mn-lt"/>
                </a:rPr>
                <a:t>生产</a:t>
              </a:r>
              <a:endParaRPr lang="en-US" altLang="zh-CN" sz="1399" dirty="0">
                <a:solidFill>
                  <a:srgbClr val="000000"/>
                </a:solidFill>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cs typeface="+mn-ea"/>
                  <a:sym typeface="+mn-lt"/>
                </a:rPr>
                <a:t>受控</a:t>
              </a:r>
              <a:r>
                <a:rPr lang="zh-CN" altLang="en-US" sz="1399" b="1" dirty="0">
                  <a:solidFill>
                    <a:srgbClr val="000000"/>
                  </a:solidFill>
                  <a:cs typeface="+mn-ea"/>
                  <a:sym typeface="+mn-lt"/>
                </a:rPr>
                <a:t>稳定</a:t>
              </a:r>
              <a:endParaRPr lang="en-US" altLang="zh-CN" sz="1399" dirty="0">
                <a:solidFill>
                  <a:srgbClr val="000000"/>
                </a:solidFill>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客户端</a:t>
              </a:r>
              <a:r>
                <a:rPr lang="en-US" altLang="zh-CN" sz="1399" dirty="0">
                  <a:solidFill>
                    <a:srgbClr val="000000"/>
                  </a:solidFill>
                  <a:cs typeface="+mn-ea"/>
                  <a:sym typeface="+mn-lt"/>
                </a:rPr>
                <a:t>/</a:t>
              </a:r>
              <a:r>
                <a:rPr lang="zh-CN" altLang="en-US" sz="1399" dirty="0">
                  <a:solidFill>
                    <a:srgbClr val="000000"/>
                  </a:solidFill>
                  <a:cs typeface="+mn-ea"/>
                  <a:sym typeface="+mn-lt"/>
                </a:rPr>
                <a:t>服务器</a:t>
              </a:r>
              <a:endParaRPr lang="en-US" altLang="zh-CN" sz="1399" dirty="0">
                <a:solidFill>
                  <a:srgbClr val="000000"/>
                </a:solidFill>
                <a:cs typeface="+mn-ea"/>
                <a:sym typeface="+mn-lt"/>
              </a:endParaRPr>
            </a:p>
          </p:txBody>
        </p:sp>
        <p:sp>
          <p:nvSpPr>
            <p:cNvPr id="118" name="TextBox 67"/>
            <p:cNvSpPr txBox="1"/>
            <p:nvPr/>
          </p:nvSpPr>
          <p:spPr>
            <a:xfrm>
              <a:off x="6235761" y="4077620"/>
              <a:ext cx="963574" cy="284865"/>
            </a:xfrm>
            <a:prstGeom prst="rect">
              <a:avLst/>
            </a:prstGeom>
            <a:solidFill>
              <a:schemeClr val="bg1"/>
            </a:solidFill>
          </p:spPr>
          <p:txBody>
            <a:bodyPr wrap="square" rtlCol="0">
              <a:spAutoFit/>
            </a:bodyPr>
            <a:lstStyle/>
            <a:p>
              <a:pPr algn="r"/>
              <a:r>
                <a:rPr lang="zh-CN" altLang="en-US" sz="1200" b="1" dirty="0">
                  <a:solidFill>
                    <a:srgbClr val="000000"/>
                  </a:solidFill>
                  <a:cs typeface="+mn-ea"/>
                  <a:sym typeface="+mn-lt"/>
                </a:rPr>
                <a:t>频繁</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响应</a:t>
              </a:r>
              <a:r>
                <a:rPr lang="zh-CN" altLang="en-US" sz="1399" dirty="0">
                  <a:solidFill>
                    <a:srgbClr val="000000"/>
                  </a:solidFill>
                  <a:cs typeface="+mn-ea"/>
                  <a:sym typeface="+mn-lt"/>
                </a:rPr>
                <a:t>变化</a:t>
              </a:r>
              <a:endParaRPr lang="en-US" altLang="zh-CN" sz="1399" dirty="0">
                <a:solidFill>
                  <a:srgbClr val="000000"/>
                </a:solidFill>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cs typeface="+mn-ea"/>
                  <a:sym typeface="+mn-lt"/>
                </a:rPr>
                <a:t>自动化</a:t>
              </a:r>
              <a:r>
                <a:rPr lang="zh-CN" altLang="en-US" sz="1400" dirty="0">
                  <a:solidFill>
                    <a:srgbClr val="000000"/>
                  </a:solidFill>
                  <a:cs typeface="+mn-ea"/>
                  <a:sym typeface="+mn-lt"/>
                </a:rPr>
                <a:t>测试及基础设施</a:t>
              </a:r>
              <a:endParaRPr lang="en-US" altLang="zh-CN" sz="1400" dirty="0">
                <a:solidFill>
                  <a:srgbClr val="000000"/>
                </a:solidFill>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服务导向</a:t>
              </a:r>
              <a:endParaRPr lang="en-US" altLang="zh-CN" sz="1399" dirty="0">
                <a:solidFill>
                  <a:srgbClr val="000000"/>
                </a:solidFill>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云</a:t>
              </a:r>
              <a:r>
                <a:rPr lang="en-US" altLang="zh-CN" sz="1399" dirty="0">
                  <a:solidFill>
                    <a:srgbClr val="000000"/>
                  </a:solidFill>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cs typeface="+mn-ea"/>
                    <a:sym typeface="+mn-lt"/>
                  </a:rPr>
                  <a:t>DevOps</a:t>
                </a:r>
                <a:endParaRPr lang="zh-CN" altLang="en-US" sz="1599" dirty="0">
                  <a:cs typeface="+mn-ea"/>
                  <a:sym typeface="+mn-lt"/>
                </a:endParaRPr>
              </a:p>
              <a:p>
                <a:pPr marL="57127" lvl="1" indent="-57127" defTabSz="399890">
                  <a:lnSpc>
                    <a:spcPct val="90000"/>
                  </a:lnSpc>
                  <a:spcBef>
                    <a:spcPct val="0"/>
                  </a:spcBef>
                  <a:spcAft>
                    <a:spcPct val="15000"/>
                  </a:spcAft>
                  <a:buChar char="••"/>
                </a:pPr>
                <a:r>
                  <a:rPr lang="zh-CN" altLang="en-US" sz="1200" dirty="0">
                    <a:cs typeface="+mn-ea"/>
                    <a:sym typeface="+mn-lt"/>
                  </a:rPr>
                  <a:t>自运营场景</a:t>
                </a:r>
              </a:p>
              <a:p>
                <a:pPr marL="57127" lvl="1" indent="-57127" defTabSz="399890">
                  <a:lnSpc>
                    <a:spcPct val="90000"/>
                  </a:lnSpc>
                  <a:spcBef>
                    <a:spcPct val="0"/>
                  </a:spcBef>
                  <a:spcAft>
                    <a:spcPct val="15000"/>
                  </a:spcAft>
                  <a:buChar char="••"/>
                </a:pPr>
                <a:r>
                  <a:rPr lang="zh-CN" altLang="en-US" sz="1200" dirty="0">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cs typeface="+mn-ea"/>
                  <a:sym typeface="+mn-lt"/>
                </a:rPr>
                <a:t>反脆弱性</a:t>
              </a:r>
              <a:endParaRPr lang="en-US" sz="1399" dirty="0">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1950’s</a:t>
            </a:r>
            <a:endParaRPr lang="zh-CN" altLang="en-US" sz="1200" b="1" dirty="0">
              <a:solidFill>
                <a:schemeClr val="tx1"/>
              </a:solidFill>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1980’s</a:t>
            </a:r>
            <a:endParaRPr lang="zh-CN" altLang="en-US" sz="1200" b="1" dirty="0">
              <a:solidFill>
                <a:schemeClr val="tx1"/>
              </a:solidFill>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1990’s</a:t>
            </a:r>
            <a:endParaRPr lang="zh-CN" altLang="en-US" sz="1200" b="1" dirty="0">
              <a:solidFill>
                <a:schemeClr val="tx1"/>
              </a:solidFill>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2000’s</a:t>
            </a:r>
            <a:endParaRPr lang="zh-CN" altLang="en-US" sz="1200" b="1" dirty="0">
              <a:solidFill>
                <a:schemeClr val="tx1"/>
              </a:solidFill>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2010’s</a:t>
            </a:r>
            <a:endParaRPr lang="zh-CN" altLang="en-US" sz="1200" b="1" dirty="0">
              <a:solidFill>
                <a:schemeClr val="tx1"/>
              </a:solidFill>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155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华为的实践</a:t>
            </a:r>
          </a:p>
        </p:txBody>
      </p:sp>
      <p:pic>
        <p:nvPicPr>
          <p:cNvPr id="2050" name="Picture 2" descr="https://support.huaweicloud.com/reference-devcloud/zh-cn_image_01854863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32" y="1295619"/>
            <a:ext cx="79248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29340" y="1244011"/>
            <a:ext cx="2615609" cy="4154984"/>
          </a:xfrm>
          <a:prstGeom prst="rect">
            <a:avLst/>
          </a:prstGeom>
          <a:noFill/>
        </p:spPr>
        <p:txBody>
          <a:bodyPr wrap="square" rtlCol="0">
            <a:spAutoFit/>
          </a:bodyPr>
          <a:lstStyle/>
          <a:p>
            <a:r>
              <a:rPr lang="zh-CN" altLang="en-US" sz="1200" dirty="0"/>
              <a:t>软件工程有三代：第一代是软件作坊时代，那时候没有规范的流程，刚有软件；第二代是过程控制时代；第三代从</a:t>
            </a:r>
            <a:r>
              <a:rPr lang="en-US" altLang="zh-CN" sz="1200" dirty="0"/>
              <a:t>2001</a:t>
            </a:r>
            <a:r>
              <a:rPr lang="zh-CN" altLang="en-US" sz="1200" dirty="0"/>
              <a:t>年开始进入了敏捷、精益和</a:t>
            </a:r>
            <a:r>
              <a:rPr lang="en-US" altLang="zh-CN" sz="1200" dirty="0" err="1"/>
              <a:t>DevOps</a:t>
            </a:r>
            <a:r>
              <a:rPr lang="zh-CN" altLang="en-US" sz="1200" dirty="0"/>
              <a:t>时代。这三个时代每个时代历时</a:t>
            </a:r>
            <a:r>
              <a:rPr lang="en-US" altLang="zh-CN" sz="1200" dirty="0"/>
              <a:t>20</a:t>
            </a:r>
            <a:r>
              <a:rPr lang="zh-CN" altLang="en-US" sz="1200" dirty="0"/>
              <a:t>年。</a:t>
            </a:r>
          </a:p>
          <a:p>
            <a:endParaRPr lang="zh-CN" altLang="en-US" sz="1200" dirty="0"/>
          </a:p>
          <a:p>
            <a:r>
              <a:rPr lang="zh-CN" altLang="en-US" sz="1200" dirty="0"/>
              <a:t>华为也经历了三个时代历程。</a:t>
            </a:r>
            <a:r>
              <a:rPr lang="en-US" altLang="zh-CN" sz="1200" dirty="0"/>
              <a:t>1998</a:t>
            </a:r>
            <a:r>
              <a:rPr lang="zh-CN" altLang="en-US" sz="1200" dirty="0"/>
              <a:t>年之前，华为采用小作坊模式，那时候称为“游击队”，没有流程，靠人力资源堆砌。华为认识到和业界相比，华为的人均产出较低，决策层意识到必须要引入先进的流程，因此引入了</a:t>
            </a:r>
            <a:r>
              <a:rPr lang="en-US" altLang="zh-CN" sz="1200" dirty="0"/>
              <a:t>IPD</a:t>
            </a:r>
            <a:r>
              <a:rPr lang="zh-CN" altLang="en-US" sz="1200" dirty="0"/>
              <a:t>流程，于是从</a:t>
            </a:r>
            <a:r>
              <a:rPr lang="en-US" altLang="zh-CN" sz="1200" dirty="0"/>
              <a:t>1999</a:t>
            </a:r>
            <a:r>
              <a:rPr lang="zh-CN" altLang="en-US" sz="1200" dirty="0"/>
              <a:t>年开始华为进入了重型控制时代。从</a:t>
            </a:r>
            <a:r>
              <a:rPr lang="en-US" altLang="zh-CN" sz="1200" dirty="0"/>
              <a:t>2008</a:t>
            </a:r>
            <a:r>
              <a:rPr lang="zh-CN" altLang="en-US" sz="1200" dirty="0"/>
              <a:t>年开始引入敏捷，华为做敏捷已经做了十多年时间，这第三个时代称为特种兵时代，基本上华为所有的先进方法大师、国际大师都在华为做过顾问。到</a:t>
            </a:r>
            <a:r>
              <a:rPr lang="en-US" altLang="zh-CN" sz="1200" dirty="0"/>
              <a:t>2015</a:t>
            </a:r>
            <a:r>
              <a:rPr lang="zh-CN" altLang="en-US" sz="1200" dirty="0"/>
              <a:t>年时，华为已经在绝大多数产品线部署了持续交付流水线，并实施</a:t>
            </a:r>
            <a:r>
              <a:rPr lang="en-US" altLang="zh-CN" sz="1200" dirty="0" err="1"/>
              <a:t>DevOps</a:t>
            </a:r>
            <a:r>
              <a:rPr lang="zh-CN" altLang="en-US" sz="1200" dirty="0"/>
              <a:t>。</a:t>
            </a:r>
          </a:p>
        </p:txBody>
      </p:sp>
    </p:spTree>
    <p:extLst>
      <p:ext uri="{BB962C8B-B14F-4D97-AF65-F5344CB8AC3E}">
        <p14:creationId xmlns:p14="http://schemas.microsoft.com/office/powerpoint/2010/main" val="285137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marL="654676" lvl="1" indent="-251798" defTabSz="913668">
              <a:buSzPct val="60000"/>
              <a:buFont typeface="Wingdings" panose="05000000000000000000" pitchFamily="2" charset="2"/>
              <a:buChar char="n"/>
            </a:pPr>
            <a:r>
              <a:rPr lang="zh-CN" altLang="en-US" sz="1998" dirty="0">
                <a:latin typeface="+mn-lt"/>
                <a:ea typeface="+mn-ea"/>
                <a:cs typeface="+mn-ea"/>
                <a:sym typeface="+mn-lt"/>
              </a:rPr>
              <a:t>敏捷</a:t>
            </a:r>
            <a:endParaRPr lang="en-US" altLang="zh-CN" sz="1998" dirty="0">
              <a:latin typeface="+mn-lt"/>
              <a:ea typeface="+mn-ea"/>
              <a:cs typeface="+mn-ea"/>
              <a:sym typeface="+mn-lt"/>
            </a:endParaRPr>
          </a:p>
          <a:p>
            <a:pPr lvl="1">
              <a:buSzPct val="60000"/>
              <a:buFont typeface="Wingdings" panose="05000000000000000000" pitchFamily="2" charset="2"/>
              <a:buChar char="p"/>
            </a:pPr>
            <a:r>
              <a:rPr lang="en-US" altLang="zh-CN" dirty="0" err="1">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敏捷和</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951250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敏捷价值观 </a:t>
            </a:r>
            <a:r>
              <a:rPr lang="en-US" altLang="zh-CN" dirty="0">
                <a:latin typeface="+mn-lt"/>
                <a:ea typeface="+mn-ea"/>
                <a:cs typeface="+mn-ea"/>
                <a:sym typeface="+mn-lt"/>
              </a:rPr>
              <a:t>- </a:t>
            </a:r>
            <a:r>
              <a:rPr lang="zh-CN" altLang="en-US" dirty="0">
                <a:latin typeface="+mn-lt"/>
                <a:ea typeface="+mn-ea"/>
                <a:cs typeface="+mn-ea"/>
                <a:sym typeface="+mn-lt"/>
              </a:rPr>
              <a:t>敏捷软件开发宣言 </a:t>
            </a:r>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4" name="内容占位符 2"/>
          <p:cNvSpPr txBox="1">
            <a:spLocks/>
          </p:cNvSpPr>
          <p:nvPr/>
        </p:nvSpPr>
        <p:spPr bwMode="auto">
          <a:xfrm>
            <a:off x="1057473" y="1052513"/>
            <a:ext cx="9348885" cy="5148262"/>
          </a:xfrm>
          <a:prstGeom prst="rect">
            <a:avLst/>
          </a:prstGeom>
          <a:gradFill>
            <a:gsLst>
              <a:gs pos="0">
                <a:srgbClr val="00B0F0"/>
              </a:gs>
              <a:gs pos="50000">
                <a:srgbClr val="00B0F0"/>
              </a:gs>
              <a:gs pos="100000">
                <a:srgbClr val="0070C0"/>
              </a:gs>
            </a:gsLst>
          </a:gradFill>
          <a:ln w="6350" cap="flat" cmpd="sng" algn="ctr">
            <a:solidFill>
              <a:schemeClr val="accent4"/>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80110" tIns="40055" rIns="80110" bIns="40055" numCol="1" anchor="ctr" anchorCtr="0" compatLnSpc="1">
            <a:prstTxWarp prst="textNoShape">
              <a:avLst/>
            </a:prstTxWarp>
            <a:normAutofit fontScale="70000" lnSpcReduction="20000"/>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dk1"/>
                </a:solidFill>
                <a:latin typeface="+mn-lt"/>
                <a:ea typeface="+mn-ea"/>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dk1"/>
                </a:solidFill>
                <a:latin typeface="+mn-lt"/>
                <a:ea typeface="+mn-ea"/>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dk1"/>
                </a:solidFill>
                <a:latin typeface="+mn-lt"/>
                <a:ea typeface="+mn-ea"/>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dk1"/>
                </a:solidFill>
                <a:latin typeface="+mn-lt"/>
                <a:ea typeface="+mn-ea"/>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dk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9pPr>
          </a:lstStyle>
          <a:p>
            <a:pPr marL="0" indent="0" algn="ctr">
              <a:lnSpc>
                <a:spcPct val="120000"/>
              </a:lnSpc>
              <a:buNone/>
            </a:pPr>
            <a:r>
              <a:rPr lang="zh-CN" altLang="en-US" sz="3200" b="1" dirty="0">
                <a:cs typeface="+mn-ea"/>
                <a:sym typeface="+mn-lt"/>
              </a:rPr>
              <a:t>敏捷软件开发宣言</a:t>
            </a:r>
          </a:p>
          <a:p>
            <a:pPr marL="0" indent="0" algn="ctr">
              <a:lnSpc>
                <a:spcPct val="120000"/>
              </a:lnSpc>
              <a:buNone/>
            </a:pPr>
            <a:br>
              <a:rPr lang="zh-CN" altLang="en-US" sz="2198" dirty="0">
                <a:cs typeface="+mn-ea"/>
                <a:sym typeface="+mn-lt"/>
              </a:rPr>
            </a:br>
            <a:r>
              <a:rPr lang="zh-CN" altLang="en-US" sz="2198" dirty="0">
                <a:cs typeface="+mn-ea"/>
                <a:sym typeface="+mn-lt"/>
              </a:rPr>
              <a:t>      </a:t>
            </a:r>
            <a:r>
              <a:rPr lang="zh-CN" altLang="en-US" sz="2200" dirty="0">
                <a:cs typeface="+mn-ea"/>
                <a:sym typeface="+mn-lt"/>
              </a:rPr>
              <a:t>我们一直在实践中探寻更好的软件开发方法，身体力行的同时也帮助他人。由此我们建立了如下</a:t>
            </a:r>
            <a:r>
              <a:rPr lang="zh-CN" altLang="en-US" sz="2200" b="1" dirty="0">
                <a:solidFill>
                  <a:srgbClr val="C7000B"/>
                </a:solidFill>
                <a:cs typeface="+mn-ea"/>
                <a:sym typeface="+mn-lt"/>
              </a:rPr>
              <a:t>价值观</a:t>
            </a:r>
            <a:br>
              <a:rPr lang="zh-CN" altLang="en-US" sz="2200" dirty="0">
                <a:solidFill>
                  <a:srgbClr val="C7000B"/>
                </a:solidFill>
                <a:cs typeface="+mn-ea"/>
                <a:sym typeface="+mn-lt"/>
              </a:rPr>
            </a:br>
            <a:endParaRPr lang="zh-CN" altLang="en-US" sz="2200" dirty="0">
              <a:solidFill>
                <a:srgbClr val="C7000B"/>
              </a:solidFill>
              <a:cs typeface="+mn-ea"/>
              <a:sym typeface="+mn-lt"/>
            </a:endParaRPr>
          </a:p>
          <a:p>
            <a:pPr marL="0" indent="0" algn="ctr">
              <a:lnSpc>
                <a:spcPct val="120000"/>
              </a:lnSpc>
              <a:buNone/>
            </a:pPr>
            <a:r>
              <a:rPr lang="zh-CN" altLang="en-US" sz="2200" dirty="0">
                <a:cs typeface="+mn-ea"/>
                <a:sym typeface="+mn-lt"/>
              </a:rPr>
              <a:t>个体和互动 高于 流程和工具</a:t>
            </a:r>
            <a:br>
              <a:rPr lang="zh-CN" altLang="en-US" sz="2200" dirty="0">
                <a:cs typeface="+mn-ea"/>
                <a:sym typeface="+mn-lt"/>
              </a:rPr>
            </a:br>
            <a:r>
              <a:rPr lang="zh-CN" altLang="en-US" sz="2200" dirty="0">
                <a:cs typeface="+mn-ea"/>
                <a:sym typeface="+mn-lt"/>
              </a:rPr>
              <a:t>工作的软件 高于 详尽的文档</a:t>
            </a:r>
            <a:br>
              <a:rPr lang="zh-CN" altLang="en-US" sz="2200" dirty="0">
                <a:cs typeface="+mn-ea"/>
                <a:sym typeface="+mn-lt"/>
              </a:rPr>
            </a:br>
            <a:r>
              <a:rPr lang="zh-CN" altLang="en-US" sz="2200" dirty="0">
                <a:cs typeface="+mn-ea"/>
                <a:sym typeface="+mn-lt"/>
              </a:rPr>
              <a:t>客户合作 高于 合同谈判</a:t>
            </a:r>
            <a:br>
              <a:rPr lang="zh-CN" altLang="en-US" sz="2200" dirty="0">
                <a:cs typeface="+mn-ea"/>
                <a:sym typeface="+mn-lt"/>
              </a:rPr>
            </a:br>
            <a:r>
              <a:rPr lang="zh-CN" altLang="en-US" sz="2200" dirty="0">
                <a:cs typeface="+mn-ea"/>
                <a:sym typeface="+mn-lt"/>
              </a:rPr>
              <a:t>响应变化 高于 遵循计划</a:t>
            </a:r>
            <a:br>
              <a:rPr lang="zh-CN" altLang="en-US" sz="2200" dirty="0">
                <a:cs typeface="+mn-ea"/>
                <a:sym typeface="+mn-lt"/>
              </a:rPr>
            </a:br>
            <a:endParaRPr lang="zh-CN" altLang="en-US" sz="2200" dirty="0">
              <a:cs typeface="+mn-ea"/>
              <a:sym typeface="+mn-lt"/>
            </a:endParaRPr>
          </a:p>
          <a:p>
            <a:pPr marL="0" indent="0" algn="ctr">
              <a:lnSpc>
                <a:spcPct val="120000"/>
              </a:lnSpc>
              <a:buNone/>
            </a:pPr>
            <a:r>
              <a:rPr lang="zh-CN" altLang="en-US" sz="2200" dirty="0">
                <a:cs typeface="+mn-ea"/>
                <a:sym typeface="+mn-lt"/>
              </a:rPr>
              <a:t>   也就是说，尽管右项有其价值，</a:t>
            </a:r>
            <a:br>
              <a:rPr lang="zh-CN" altLang="en-US" sz="2200" dirty="0">
                <a:cs typeface="+mn-ea"/>
                <a:sym typeface="+mn-lt"/>
              </a:rPr>
            </a:br>
            <a:r>
              <a:rPr lang="zh-CN" altLang="en-US" sz="2200" dirty="0">
                <a:cs typeface="+mn-ea"/>
                <a:sym typeface="+mn-lt"/>
              </a:rPr>
              <a:t>  我们更重视左项的价值。</a:t>
            </a:r>
          </a:p>
          <a:p>
            <a:pPr marL="0" indent="0" algn="ctr">
              <a:lnSpc>
                <a:spcPct val="120000"/>
              </a:lnSpc>
              <a:buNone/>
            </a:pPr>
            <a:endParaRPr lang="en-US" altLang="zh-CN" sz="2198" dirty="0">
              <a:cs typeface="+mn-ea"/>
              <a:sym typeface="+mn-lt"/>
            </a:endParaRPr>
          </a:p>
          <a:p>
            <a:pPr marL="0" indent="0">
              <a:lnSpc>
                <a:spcPct val="120000"/>
              </a:lnSpc>
              <a:buNone/>
            </a:pPr>
            <a:r>
              <a:rPr lang="en-US" altLang="zh-CN" sz="1900" dirty="0">
                <a:cs typeface="+mn-ea"/>
                <a:sym typeface="+mn-lt"/>
              </a:rPr>
              <a:t>		      Kent Beck                     Mike </a:t>
            </a:r>
            <a:r>
              <a:rPr lang="en-US" altLang="zh-CN" sz="1900" dirty="0" err="1">
                <a:cs typeface="+mn-ea"/>
                <a:sym typeface="+mn-lt"/>
              </a:rPr>
              <a:t>Beedle</a:t>
            </a:r>
            <a:r>
              <a:rPr lang="en-US" altLang="zh-CN" sz="1900" dirty="0">
                <a:cs typeface="+mn-ea"/>
                <a:sym typeface="+mn-lt"/>
              </a:rPr>
              <a:t>                  </a:t>
            </a:r>
            <a:r>
              <a:rPr lang="en-US" altLang="zh-CN" sz="1900" dirty="0" err="1">
                <a:cs typeface="+mn-ea"/>
                <a:sym typeface="+mn-lt"/>
              </a:rPr>
              <a:t>Arie</a:t>
            </a:r>
            <a:r>
              <a:rPr lang="en-US" altLang="zh-CN" sz="1900" dirty="0">
                <a:cs typeface="+mn-ea"/>
                <a:sym typeface="+mn-lt"/>
              </a:rPr>
              <a:t> van </a:t>
            </a:r>
            <a:r>
              <a:rPr lang="en-US" altLang="zh-CN" sz="1900" dirty="0" err="1">
                <a:cs typeface="+mn-ea"/>
                <a:sym typeface="+mn-lt"/>
              </a:rPr>
              <a:t>Bennekum</a:t>
            </a:r>
            <a:br>
              <a:rPr lang="en-US" altLang="zh-CN" sz="1900" dirty="0">
                <a:cs typeface="+mn-ea"/>
                <a:sym typeface="+mn-lt"/>
              </a:rPr>
            </a:br>
            <a:r>
              <a:rPr lang="en-US" altLang="zh-CN" sz="1900" dirty="0">
                <a:cs typeface="+mn-ea"/>
                <a:sym typeface="+mn-lt"/>
              </a:rPr>
              <a:t>		      Alistair Cockburn           Ward Cunningham        Martin Fowler</a:t>
            </a:r>
            <a:br>
              <a:rPr lang="en-US" altLang="zh-CN" sz="1900" dirty="0">
                <a:cs typeface="+mn-ea"/>
                <a:sym typeface="+mn-lt"/>
              </a:rPr>
            </a:br>
            <a:r>
              <a:rPr lang="en-US" altLang="zh-CN" sz="1900" dirty="0">
                <a:cs typeface="+mn-ea"/>
                <a:sym typeface="+mn-lt"/>
              </a:rPr>
              <a:t>		      James </a:t>
            </a:r>
            <a:r>
              <a:rPr lang="en-US" altLang="zh-CN" sz="1900" dirty="0" err="1">
                <a:cs typeface="+mn-ea"/>
                <a:sym typeface="+mn-lt"/>
              </a:rPr>
              <a:t>Grenning</a:t>
            </a:r>
            <a:r>
              <a:rPr lang="en-US" altLang="zh-CN" sz="1900" dirty="0">
                <a:cs typeface="+mn-ea"/>
                <a:sym typeface="+mn-lt"/>
              </a:rPr>
              <a:t>	      Jim </a:t>
            </a:r>
            <a:r>
              <a:rPr lang="en-US" altLang="zh-CN" sz="1900" dirty="0" err="1">
                <a:cs typeface="+mn-ea"/>
                <a:sym typeface="+mn-lt"/>
              </a:rPr>
              <a:t>Highsmith</a:t>
            </a:r>
            <a:r>
              <a:rPr lang="en-US" altLang="zh-CN" sz="1900" dirty="0">
                <a:cs typeface="+mn-ea"/>
                <a:sym typeface="+mn-lt"/>
              </a:rPr>
              <a:t>	      Andrew Hunt</a:t>
            </a:r>
            <a:br>
              <a:rPr lang="en-US" altLang="zh-CN" sz="1900" dirty="0">
                <a:cs typeface="+mn-ea"/>
                <a:sym typeface="+mn-lt"/>
              </a:rPr>
            </a:br>
            <a:r>
              <a:rPr lang="en-US" altLang="zh-CN" sz="1900" dirty="0">
                <a:cs typeface="+mn-ea"/>
                <a:sym typeface="+mn-lt"/>
              </a:rPr>
              <a:t>		      Ron Jeffries	      Jon Kern	      Brian </a:t>
            </a:r>
            <a:r>
              <a:rPr lang="en-US" altLang="zh-CN" sz="1900" dirty="0" err="1">
                <a:cs typeface="+mn-ea"/>
                <a:sym typeface="+mn-lt"/>
              </a:rPr>
              <a:t>Marick</a:t>
            </a:r>
            <a:br>
              <a:rPr lang="en-US" altLang="zh-CN" sz="1900" dirty="0">
                <a:cs typeface="+mn-ea"/>
                <a:sym typeface="+mn-lt"/>
              </a:rPr>
            </a:br>
            <a:r>
              <a:rPr lang="en-US" altLang="zh-CN" sz="1900" dirty="0">
                <a:cs typeface="+mn-ea"/>
                <a:sym typeface="+mn-lt"/>
              </a:rPr>
              <a:t>		      Robert C. Martin	      Steve Mellor	      Ken </a:t>
            </a:r>
            <a:r>
              <a:rPr lang="en-US" altLang="zh-CN" sz="1900" dirty="0" err="1">
                <a:cs typeface="+mn-ea"/>
                <a:sym typeface="+mn-lt"/>
              </a:rPr>
              <a:t>Schwaber</a:t>
            </a:r>
            <a:br>
              <a:rPr lang="en-US" altLang="zh-CN" sz="1900" dirty="0">
                <a:cs typeface="+mn-ea"/>
                <a:sym typeface="+mn-lt"/>
              </a:rPr>
            </a:br>
            <a:r>
              <a:rPr lang="en-US" altLang="zh-CN" sz="1900" dirty="0">
                <a:cs typeface="+mn-ea"/>
                <a:sym typeface="+mn-lt"/>
              </a:rPr>
              <a:t>		      Jeff Sutherland	      Dave Thomas	</a:t>
            </a:r>
            <a:endParaRPr lang="en-US" altLang="zh-CN" sz="1900" dirty="0">
              <a:solidFill>
                <a:schemeClr val="tx1"/>
              </a:solidFill>
              <a:cs typeface="+mn-ea"/>
              <a:sym typeface="+mn-lt"/>
            </a:endParaRPr>
          </a:p>
          <a:p>
            <a:pPr marL="0" indent="0" algn="ctr">
              <a:lnSpc>
                <a:spcPct val="120000"/>
              </a:lnSpc>
              <a:buNone/>
            </a:pPr>
            <a:r>
              <a:rPr lang="zh-CN" altLang="en-US" sz="1900" dirty="0">
                <a:cs typeface="+mn-ea"/>
                <a:sym typeface="+mn-lt"/>
              </a:rPr>
              <a:t>著作权为上述作者所有，</a:t>
            </a:r>
            <a:r>
              <a:rPr lang="en-US" altLang="zh-CN" sz="1900" dirty="0">
                <a:cs typeface="+mn-ea"/>
                <a:sym typeface="+mn-lt"/>
              </a:rPr>
              <a:t>2001</a:t>
            </a:r>
            <a:r>
              <a:rPr lang="zh-CN" altLang="en-US" sz="1900" dirty="0">
                <a:cs typeface="+mn-ea"/>
                <a:sym typeface="+mn-lt"/>
              </a:rPr>
              <a:t>年</a:t>
            </a:r>
            <a:br>
              <a:rPr lang="zh-CN" altLang="en-US" sz="1900" dirty="0">
                <a:cs typeface="+mn-ea"/>
                <a:sym typeface="+mn-lt"/>
              </a:rPr>
            </a:br>
            <a:r>
              <a:rPr lang="zh-CN" altLang="en-US" sz="1900" dirty="0">
                <a:cs typeface="+mn-ea"/>
                <a:sym typeface="+mn-lt"/>
              </a:rPr>
              <a:t>此宣言可以任何形式自由地复制，但其全文必须包含上述申明在内。 </a:t>
            </a:r>
            <a:endParaRPr lang="zh-CN" altLang="en-US" sz="1900" dirty="0">
              <a:solidFill>
                <a:schemeClr val="tx1"/>
              </a:solidFill>
              <a:cs typeface="+mn-ea"/>
              <a:sym typeface="+mn-lt"/>
            </a:endParaRPr>
          </a:p>
        </p:txBody>
      </p:sp>
    </p:spTree>
    <p:extLst>
      <p:ext uri="{BB962C8B-B14F-4D97-AF65-F5344CB8AC3E}">
        <p14:creationId xmlns:p14="http://schemas.microsoft.com/office/powerpoint/2010/main" val="188346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敏捷价值观 </a:t>
            </a:r>
            <a:r>
              <a:rPr lang="en-US" altLang="zh-CN" dirty="0">
                <a:latin typeface="+mn-lt"/>
                <a:ea typeface="+mn-ea"/>
                <a:cs typeface="+mn-ea"/>
                <a:sym typeface="+mn-lt"/>
              </a:rPr>
              <a:t>- </a:t>
            </a:r>
            <a:r>
              <a:rPr lang="zh-CN" altLang="en-US" dirty="0">
                <a:latin typeface="+mn-lt"/>
                <a:ea typeface="+mn-ea"/>
                <a:cs typeface="+mn-ea"/>
                <a:sym typeface="+mn-lt"/>
              </a:rPr>
              <a:t>敏捷软件开发宣言 </a:t>
            </a:r>
            <a:r>
              <a:rPr lang="en-US" altLang="zh-CN" dirty="0">
                <a:latin typeface="+mn-lt"/>
                <a:ea typeface="+mn-ea"/>
                <a:cs typeface="+mn-ea"/>
                <a:sym typeface="+mn-lt"/>
              </a:rPr>
              <a:t>(2)</a:t>
            </a:r>
            <a:endParaRPr lang="zh-CN" altLang="en-US" dirty="0">
              <a:latin typeface="+mn-lt"/>
              <a:ea typeface="+mn-ea"/>
              <a:cs typeface="+mn-ea"/>
              <a:sym typeface="+mn-lt"/>
            </a:endParaRPr>
          </a:p>
        </p:txBody>
      </p:sp>
      <p:graphicFrame>
        <p:nvGraphicFramePr>
          <p:cNvPr id="15" name="内容占位符 16"/>
          <p:cNvGraphicFramePr>
            <a:graphicFrameLocks/>
          </p:cNvGraphicFramePr>
          <p:nvPr>
            <p:extLst>
              <p:ext uri="{D42A27DB-BD31-4B8C-83A1-F6EECF244321}">
                <p14:modId xmlns:p14="http://schemas.microsoft.com/office/powerpoint/2010/main" val="707757598"/>
              </p:ext>
            </p:extLst>
          </p:nvPr>
        </p:nvGraphicFramePr>
        <p:xfrm>
          <a:off x="731838" y="1052513"/>
          <a:ext cx="8776304" cy="508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414646"/>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3.xml><?xml version="1.0" encoding="utf-8"?>
<ds:datastoreItem xmlns:ds="http://schemas.openxmlformats.org/officeDocument/2006/customXml" ds:itemID="{A1A4E927-2E19-40DA-AC21-D3EBC4321306}">
  <ds:schemaRef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10095</TotalTime>
  <Words>9436</Words>
  <Application>Microsoft Office PowerPoint</Application>
  <PresentationFormat>宽屏</PresentationFormat>
  <Paragraphs>986</Paragraphs>
  <Slides>41</Slides>
  <Notes>41</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41</vt:i4>
      </vt:variant>
    </vt:vector>
  </HeadingPairs>
  <TitlesOfParts>
    <vt:vector size="56" baseType="lpstr">
      <vt:lpstr>FontAwesome</vt:lpstr>
      <vt:lpstr>Gill Sans</vt:lpstr>
      <vt:lpstr>Huawei Sans</vt:lpstr>
      <vt:lpstr>方正兰亭黑简体</vt:lpstr>
      <vt:lpstr>华文细黑</vt:lpstr>
      <vt:lpstr>微软雅黑</vt:lpstr>
      <vt:lpstr>微软雅黑</vt:lpstr>
      <vt:lpstr>微软雅黑 Light</vt:lpstr>
      <vt:lpstr>Arial</vt:lpstr>
      <vt:lpstr>Calibri</vt:lpstr>
      <vt:lpstr>Wingdings</vt:lpstr>
      <vt:lpstr>1_标题页模板</vt:lpstr>
      <vt:lpstr>2_功能页模板</vt:lpstr>
      <vt:lpstr>3_内容页模板</vt:lpstr>
      <vt:lpstr>4_感谢页模板</vt:lpstr>
      <vt:lpstr>软件工程 -敏捷DevOps开发方法 </vt:lpstr>
      <vt:lpstr>PowerPoint 演示文稿</vt:lpstr>
      <vt:lpstr>PowerPoint 演示文稿</vt:lpstr>
      <vt:lpstr>全球软件产业正在向服务化转型</vt:lpstr>
      <vt:lpstr>新形势新挑战促进软件研发模式不断优化创新</vt:lpstr>
      <vt:lpstr>华为的实践</vt:lpstr>
      <vt:lpstr>PowerPoint 演示文稿</vt:lpstr>
      <vt:lpstr>敏捷价值观 - 敏捷软件开发宣言 (1)</vt:lpstr>
      <vt:lpstr>敏捷价值观 - 敏捷软件开发宣言 (2)</vt:lpstr>
      <vt:lpstr>价值驱动 - 敏捷与传统瀑布型模式的最大区别</vt:lpstr>
      <vt:lpstr>敏捷常用的工程方法</vt:lpstr>
      <vt:lpstr>敏捷开发管理方法 - Scrum</vt:lpstr>
      <vt:lpstr>Scrum三大特点</vt:lpstr>
      <vt:lpstr>全面视角的Scrum框架</vt:lpstr>
      <vt:lpstr>Scrum框架 (1)</vt:lpstr>
      <vt:lpstr>Scrum团队模型（三种角色）</vt:lpstr>
      <vt:lpstr>Scrum三种工件</vt:lpstr>
      <vt:lpstr>Scrum过程模型 （5个活动 + 1个合约）</vt:lpstr>
      <vt:lpstr>敏捷开发管理方法 - 看板</vt:lpstr>
      <vt:lpstr>看板展示核心元素</vt:lpstr>
      <vt:lpstr>看板分层架构</vt:lpstr>
      <vt:lpstr>PowerPoint 演示文稿</vt:lpstr>
      <vt:lpstr>DevOps是什么</vt:lpstr>
      <vt:lpstr>DevOps生命周期过程: 持续交付是持续集成的延伸</vt:lpstr>
      <vt:lpstr>DevOps持续交付实施框架</vt:lpstr>
      <vt:lpstr>PowerPoint 演示文稿</vt:lpstr>
      <vt:lpstr>敏捷和DevOps关系</vt:lpstr>
      <vt:lpstr>DevOps覆盖端到端交付周期</vt:lpstr>
      <vt:lpstr>DevOps覆盖端到端交付周期</vt:lpstr>
      <vt:lpstr>PowerPoint 演示文稿</vt:lpstr>
      <vt:lpstr>华为云DevCloud HE2E DevOps框架</vt:lpstr>
      <vt:lpstr>华为云DevCloud - 一站式，全流程，安全可信的DevOps平台</vt:lpstr>
      <vt:lpstr>端到端工具链服务 - 涵盖软件生命周期环节</vt:lpstr>
      <vt:lpstr>PowerPoint 演示文稿</vt:lpstr>
      <vt:lpstr>基于华为云DevCloud和云容器引擎的DevOps流水线</vt:lpstr>
      <vt:lpstr>统一丰富的开发者生态</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ZhouMingQiang</cp:lastModifiedBy>
  <cp:revision>333</cp:revision>
  <cp:lastPrinted>2020-07-31T09:33:18Z</cp:lastPrinted>
  <dcterms:created xsi:type="dcterms:W3CDTF">2018-11-29T10:16:29Z</dcterms:created>
  <dcterms:modified xsi:type="dcterms:W3CDTF">2023-12-06T09:40:34Z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(3)EsyfUwQ6cgJTDnRgTDotdoPvqiW9X6kVs+tJi+YUbM/BJc9fwIKPkL4tCkRbWeZNc07kjb3K
pLpT+5vVl2JgWxC6U8NJJ3hC4tBlhMkPPmi+3qzoBy/c/zRA+hPEDi6+8yD1gKHq7KI4VQE+
OEv5WC6Np7sccuUQuVujlHwJxz8eJCq+jZCCUVvrLECfc96xg272C3kyS0DHQKVtctPPt8BV
Y2bokBqBEFqK0qEXR9</vt:lpwstr>
  </property>
  <property fmtid="{D5CDD505-2E9C-101B-9397-08002B2CF9AE}" pid="3" name="_2015_ms_pID_7253431">
    <vt:lpwstr>cug/UTBGIVDT7yqAPqTjDKuebwzKeMNVdK91LQsvL0yF1V90v6ZpNv
wPvK+rYhfVq5YjhDsG5mwDHJTKeOK3scxItMaKhTA6apx8/n8fdmzplAwZtfSoWJKXCjBQER
2+QHEKJWr21h9wz8j2bFPom54CsDAMfmKnNn+e61aRBgmoZBjT0SbTQJlHZB8vA4qJMxIsOF
ldRIdk/FjaBC3mJyLE6nzcsTvcCqKYnUMGQo</vt:lpwstr>
  </property>
  <property fmtid="{D5CDD505-2E9C-101B-9397-08002B2CF9AE}" pid="4" name="_2015_ms_pID_7253432">
    <vt:lpwstr>2g==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